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21"/>
  </p:notesMasterIdLst>
  <p:sldIdLst>
    <p:sldId id="256" r:id="rId5"/>
    <p:sldId id="259" r:id="rId6"/>
    <p:sldId id="265" r:id="rId7"/>
    <p:sldId id="269" r:id="rId8"/>
    <p:sldId id="262" r:id="rId9"/>
    <p:sldId id="266" r:id="rId10"/>
    <p:sldId id="260" r:id="rId11"/>
    <p:sldId id="276" r:id="rId12"/>
    <p:sldId id="263" r:id="rId13"/>
    <p:sldId id="268" r:id="rId14"/>
    <p:sldId id="271" r:id="rId15"/>
    <p:sldId id="272" r:id="rId16"/>
    <p:sldId id="270" r:id="rId17"/>
    <p:sldId id="273" r:id="rId18"/>
    <p:sldId id="274" r:id="rId19"/>
    <p:sldId id="275" r:id="rId20"/>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snapToGrid="0">
      <p:cViewPr>
        <p:scale>
          <a:sx n="72" d="100"/>
          <a:sy n="72" d="100"/>
        </p:scale>
        <p:origin x="-1146" y="6"/>
      </p:cViewPr>
      <p:guideLst>
        <p:guide orient="horz" pos="2160"/>
        <p:guide pos="2880"/>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a:lstStyle/>
              <a:p>
                <a:pPr>
                  <a:defRPr sz="2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'CTE Enr'!$D$488:$G$488</c:f>
              <c:strCache>
                <c:ptCount val="4"/>
                <c:pt idx="0">
                  <c:v>Freshmen</c:v>
                </c:pt>
                <c:pt idx="1">
                  <c:v>Sophomores</c:v>
                </c:pt>
                <c:pt idx="2">
                  <c:v>Juniors</c:v>
                </c:pt>
                <c:pt idx="3">
                  <c:v>Seniors</c:v>
                </c:pt>
              </c:strCache>
            </c:strRef>
          </c:cat>
          <c:val>
            <c:numRef>
              <c:f>'CTE Enr'!$D$489:$G$489</c:f>
              <c:numCache>
                <c:formatCode>_(* #,##0_);_(* \(#,##0\);_(* "-"??_);_(@_)</c:formatCode>
                <c:ptCount val="4"/>
                <c:pt idx="0">
                  <c:v>5594</c:v>
                </c:pt>
                <c:pt idx="1">
                  <c:v>5667</c:v>
                </c:pt>
                <c:pt idx="2">
                  <c:v>5237</c:v>
                </c:pt>
                <c:pt idx="3">
                  <c:v>6766</c:v>
                </c:pt>
              </c:numCache>
            </c:numRef>
          </c:val>
        </c:ser>
        <c:ser>
          <c:idx val="1"/>
          <c:order val="1"/>
          <c:invertIfNegative val="0"/>
          <c:cat>
            <c:strRef>
              <c:f>'CTE Enr'!$D$488:$G$488</c:f>
              <c:strCache>
                <c:ptCount val="4"/>
                <c:pt idx="0">
                  <c:v>Freshmen</c:v>
                </c:pt>
                <c:pt idx="1">
                  <c:v>Sophomores</c:v>
                </c:pt>
                <c:pt idx="2">
                  <c:v>Juniors</c:v>
                </c:pt>
                <c:pt idx="3">
                  <c:v>Seniors</c:v>
                </c:pt>
              </c:strCache>
            </c:strRef>
          </c:cat>
          <c:val>
            <c:numRef>
              <c:f>'CTE Enr'!$D$490:$G$490</c:f>
              <c:numCache>
                <c:formatCode>General</c:formatCode>
                <c:ptCount val="4"/>
              </c:numCache>
            </c:numRef>
          </c:val>
        </c:ser>
        <c:dLbls>
          <c:showLegendKey val="0"/>
          <c:showVal val="0"/>
          <c:showCatName val="0"/>
          <c:showSerName val="0"/>
          <c:showPercent val="0"/>
          <c:showBubbleSize val="0"/>
        </c:dLbls>
        <c:gapWidth val="0"/>
        <c:axId val="40893824"/>
        <c:axId val="41428096"/>
      </c:barChart>
      <c:catAx>
        <c:axId val="40893824"/>
        <c:scaling>
          <c:orientation val="minMax"/>
        </c:scaling>
        <c:delete val="0"/>
        <c:axPos val="b"/>
        <c:numFmt formatCode="General" sourceLinked="0"/>
        <c:majorTickMark val="none"/>
        <c:minorTickMark val="none"/>
        <c:tickLblPos val="nextTo"/>
        <c:txPr>
          <a:bodyPr/>
          <a:lstStyle/>
          <a:p>
            <a:pPr>
              <a:defRPr sz="2400"/>
            </a:pPr>
            <a:endParaRPr lang="en-US"/>
          </a:p>
        </c:txPr>
        <c:crossAx val="41428096"/>
        <c:crosses val="autoZero"/>
        <c:auto val="1"/>
        <c:lblAlgn val="l"/>
        <c:lblOffset val="100"/>
        <c:noMultiLvlLbl val="0"/>
      </c:catAx>
      <c:valAx>
        <c:axId val="41428096"/>
        <c:scaling>
          <c:orientation val="minMax"/>
        </c:scaling>
        <c:delete val="1"/>
        <c:axPos val="l"/>
        <c:numFmt formatCode="_(* #,##0_);_(* \(#,##0\);_(* &quot;-&quot;??_);_(@_)" sourceLinked="1"/>
        <c:majorTickMark val="out"/>
        <c:minorTickMark val="none"/>
        <c:tickLblPos val="nextTo"/>
        <c:crossAx val="408938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baseline="0" dirty="0" smtClean="0"/>
              <a:t>2,401 </a:t>
            </a:r>
            <a:r>
              <a:rPr lang="en-US" sz="3200" baseline="0" dirty="0"/>
              <a:t>Seniors in 9 Approved </a:t>
            </a:r>
            <a:r>
              <a:rPr lang="en-US" sz="3200" baseline="0" dirty="0" smtClean="0"/>
              <a:t>Programs</a:t>
            </a:r>
            <a:endParaRPr lang="en-US" sz="3200"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Set'!$AA$3:$AA$11</c:f>
              <c:strCache>
                <c:ptCount val="9"/>
                <c:pt idx="0">
                  <c:v>Accounting</c:v>
                </c:pt>
                <c:pt idx="1">
                  <c:v>Auto Body</c:v>
                </c:pt>
                <c:pt idx="2">
                  <c:v>Auto Tech</c:v>
                </c:pt>
                <c:pt idx="3">
                  <c:v>Broadcast</c:v>
                </c:pt>
                <c:pt idx="4">
                  <c:v>Culinary</c:v>
                </c:pt>
                <c:pt idx="5">
                  <c:v>Digital Media</c:v>
                </c:pt>
                <c:pt idx="6">
                  <c:v>Entrepreneurship</c:v>
                </c:pt>
                <c:pt idx="7">
                  <c:v>Information Tech</c:v>
                </c:pt>
                <c:pt idx="8">
                  <c:v>Pre Law</c:v>
                </c:pt>
              </c:strCache>
            </c:strRef>
          </c:cat>
          <c:val>
            <c:numRef>
              <c:f>'Data Set'!$AB$3:$AB$11</c:f>
              <c:numCache>
                <c:formatCode>General</c:formatCode>
                <c:ptCount val="9"/>
                <c:pt idx="0">
                  <c:v>194</c:v>
                </c:pt>
                <c:pt idx="1">
                  <c:v>62</c:v>
                </c:pt>
                <c:pt idx="2">
                  <c:v>118</c:v>
                </c:pt>
                <c:pt idx="3">
                  <c:v>165</c:v>
                </c:pt>
                <c:pt idx="4">
                  <c:v>533</c:v>
                </c:pt>
                <c:pt idx="5">
                  <c:v>399</c:v>
                </c:pt>
                <c:pt idx="6">
                  <c:v>222</c:v>
                </c:pt>
                <c:pt idx="7">
                  <c:v>627</c:v>
                </c:pt>
                <c:pt idx="8">
                  <c:v>81</c:v>
                </c:pt>
              </c:numCache>
            </c:numRef>
          </c:val>
        </c:ser>
        <c:dLbls>
          <c:showLegendKey val="0"/>
          <c:showVal val="0"/>
          <c:showCatName val="0"/>
          <c:showSerName val="0"/>
          <c:showPercent val="0"/>
          <c:showBubbleSize val="0"/>
        </c:dLbls>
        <c:gapWidth val="219"/>
        <c:overlap val="-27"/>
        <c:axId val="124571648"/>
        <c:axId val="124573184"/>
      </c:barChart>
      <c:catAx>
        <c:axId val="1245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4573184"/>
        <c:crosses val="autoZero"/>
        <c:auto val="1"/>
        <c:lblAlgn val="ctr"/>
        <c:lblOffset val="100"/>
        <c:noMultiLvlLbl val="0"/>
      </c:catAx>
      <c:valAx>
        <c:axId val="124573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57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25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2568"/>
          </a:xfrm>
          <a:prstGeom prst="rect">
            <a:avLst/>
          </a:prstGeom>
        </p:spPr>
        <p:txBody>
          <a:bodyPr vert="horz" lIns="91440" tIns="45720" rIns="91440" bIns="45720" rtlCol="0"/>
          <a:lstStyle>
            <a:lvl1pPr algn="r">
              <a:defRPr sz="1200"/>
            </a:lvl1pPr>
          </a:lstStyle>
          <a:p>
            <a:fld id="{D6EEE105-3811-4C23-8953-656793D35CE6}" type="datetimeFigureOut">
              <a:rPr lang="en-US" smtClean="0"/>
              <a:t>9/11/2015</a:t>
            </a:fld>
            <a:endParaRPr lang="en-US"/>
          </a:p>
        </p:txBody>
      </p:sp>
      <p:sp>
        <p:nvSpPr>
          <p:cNvPr id="4" name="Slide Image Placeholder 3"/>
          <p:cNvSpPr>
            <a:spLocks noGrp="1" noRot="1" noChangeAspect="1"/>
          </p:cNvSpPr>
          <p:nvPr>
            <p:ph type="sldImg" idx="2"/>
          </p:nvPr>
        </p:nvSpPr>
        <p:spPr>
          <a:xfrm>
            <a:off x="1309688" y="1177925"/>
            <a:ext cx="4238625" cy="3178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32719"/>
            <a:ext cx="5486400" cy="37085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2"/>
            <a:ext cx="2971800" cy="4725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2"/>
            <a:ext cx="2971800" cy="472567"/>
          </a:xfrm>
          <a:prstGeom prst="rect">
            <a:avLst/>
          </a:prstGeom>
        </p:spPr>
        <p:txBody>
          <a:bodyPr vert="horz" lIns="91440" tIns="45720" rIns="91440" bIns="45720" rtlCol="0" anchor="b"/>
          <a:lstStyle>
            <a:lvl1pPr algn="r">
              <a:defRPr sz="1200"/>
            </a:lvl1pPr>
          </a:lstStyle>
          <a:p>
            <a:fld id="{09312702-8738-47F9-9471-5915575AE0E5}" type="slidenum">
              <a:rPr lang="en-US" smtClean="0"/>
              <a:t>‹#›</a:t>
            </a:fld>
            <a:endParaRPr lang="en-US"/>
          </a:p>
        </p:txBody>
      </p:sp>
    </p:spTree>
    <p:extLst>
      <p:ext uri="{BB962C8B-B14F-4D97-AF65-F5344CB8AC3E}">
        <p14:creationId xmlns:p14="http://schemas.microsoft.com/office/powerpoint/2010/main" val="25328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77925"/>
            <a:ext cx="4238625" cy="3178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C2190-3CE3-44E0-A2BA-3FCF6220B55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2601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09688" y="1177925"/>
            <a:ext cx="4238625" cy="3178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8646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77925"/>
            <a:ext cx="4238625" cy="3178175"/>
          </a:xfrm>
        </p:spPr>
      </p:sp>
      <p:sp>
        <p:nvSpPr>
          <p:cNvPr id="3" name="Notes Placeholder 2"/>
          <p:cNvSpPr>
            <a:spLocks noGrp="1"/>
          </p:cNvSpPr>
          <p:nvPr>
            <p:ph type="body" idx="1"/>
          </p:nvPr>
        </p:nvSpPr>
        <p:spPr/>
        <p:txBody>
          <a:bodyPr/>
          <a:lstStyle/>
          <a:p>
            <a:r>
              <a:rPr lang="en-US" dirty="0" smtClean="0"/>
              <a:t>City Colleges has over 20,00</a:t>
            </a:r>
            <a:r>
              <a:rPr lang="en-US" baseline="0" dirty="0" smtClean="0"/>
              <a:t>0 students in 40 CTE pathways. </a:t>
            </a:r>
            <a:endParaRPr lang="en-US" dirty="0"/>
          </a:p>
        </p:txBody>
      </p:sp>
      <p:sp>
        <p:nvSpPr>
          <p:cNvPr id="4" name="Slide Number Placeholder 3"/>
          <p:cNvSpPr>
            <a:spLocks noGrp="1"/>
          </p:cNvSpPr>
          <p:nvPr>
            <p:ph type="sldNum" sz="quarter" idx="10"/>
          </p:nvPr>
        </p:nvSpPr>
        <p:spPr/>
        <p:txBody>
          <a:bodyPr/>
          <a:lstStyle/>
          <a:p>
            <a:fld id="{09312702-8738-47F9-9471-5915575AE0E5}" type="slidenum">
              <a:rPr lang="en-US" smtClean="0"/>
              <a:t>14</a:t>
            </a:fld>
            <a:endParaRPr lang="en-US"/>
          </a:p>
        </p:txBody>
      </p:sp>
    </p:spTree>
    <p:extLst>
      <p:ext uri="{BB962C8B-B14F-4D97-AF65-F5344CB8AC3E}">
        <p14:creationId xmlns:p14="http://schemas.microsoft.com/office/powerpoint/2010/main" val="274426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44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269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816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1590" y="6400800"/>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2" y="242888"/>
            <a:ext cx="8742363" cy="369332"/>
          </a:xfrm>
        </p:spPr>
        <p:txBody>
          <a:bodyPr/>
          <a:lstStyle>
            <a:lvl1pPr>
              <a:defRPr sz="1800"/>
            </a:lvl1pPr>
          </a:lstStyle>
          <a:p>
            <a:r>
              <a:rPr lang="en-US" smtClean="0"/>
              <a:t>Click to edit Master title style</a:t>
            </a:r>
            <a:endParaRPr lang="en-US" dirty="0"/>
          </a:p>
        </p:txBody>
      </p:sp>
      <p:sp>
        <p:nvSpPr>
          <p:cNvPr id="9" name="Text Placeholder 11"/>
          <p:cNvSpPr>
            <a:spLocks noGrp="1"/>
          </p:cNvSpPr>
          <p:nvPr>
            <p:ph type="body" sz="quarter" idx="13"/>
          </p:nvPr>
        </p:nvSpPr>
        <p:spPr>
          <a:xfrm>
            <a:off x="212319" y="6254461"/>
            <a:ext cx="8686800" cy="230832"/>
          </a:xfrm>
        </p:spPr>
        <p:txBody>
          <a:bodyPr anchor="b">
            <a:noAutofit/>
          </a:bodyPr>
          <a:lstStyle>
            <a:lvl1pPr>
              <a:defRPr sz="675" baseline="0"/>
            </a:lvl1pPr>
          </a:lstStyle>
          <a:p>
            <a:pPr lvl="0"/>
            <a:r>
              <a:rPr lang="en-US" smtClean="0"/>
              <a:t>Click to edit Master text styles</a:t>
            </a:r>
          </a:p>
        </p:txBody>
      </p:sp>
      <p:sp>
        <p:nvSpPr>
          <p:cNvPr id="5" name="Date Placeholder 5"/>
          <p:cNvSpPr>
            <a:spLocks noGrp="1"/>
          </p:cNvSpPr>
          <p:nvPr>
            <p:ph type="dt" sz="half" idx="14"/>
          </p:nvPr>
        </p:nvSpPr>
        <p:spPr/>
        <p:txBody>
          <a:bodyPr lIns="0" rIns="0"/>
          <a:lstStyle>
            <a:lvl1pPr algn="r">
              <a:defRPr>
                <a:solidFill>
                  <a:prstClr val="white">
                    <a:lumMod val="50000"/>
                  </a:prstClr>
                </a:solidFill>
              </a:defRPr>
            </a:lvl1pPr>
          </a:lstStyle>
          <a:p>
            <a:pPr>
              <a:defRPr/>
            </a:pPr>
            <a:fld id="{994E21A8-BDAE-46D5-8B35-876892D2E8F6}" type="datetime2">
              <a:rPr lang="en-US"/>
              <a:pPr>
                <a:defRPr/>
              </a:pPr>
              <a:t>Friday, September 11, 2015</a:t>
            </a:fld>
            <a:endParaRPr lang="en-US" dirty="0"/>
          </a:p>
        </p:txBody>
      </p:sp>
      <p:sp>
        <p:nvSpPr>
          <p:cNvPr id="6" name="Footer Placeholder 6"/>
          <p:cNvSpPr>
            <a:spLocks noGrp="1"/>
          </p:cNvSpPr>
          <p:nvPr>
            <p:ph type="ftr" sz="quarter" idx="15"/>
          </p:nvPr>
        </p:nvSpPr>
        <p:spPr/>
        <p:txBody>
          <a:bodyPr/>
          <a:lstStyle>
            <a:lvl1pPr algn="l">
              <a:defRPr>
                <a:solidFill>
                  <a:prstClr val="white">
                    <a:lumMod val="50000"/>
                  </a:prstClr>
                </a:solidFill>
              </a:defRPr>
            </a:lvl1pPr>
          </a:lstStyle>
          <a:p>
            <a:pPr>
              <a:defRPr/>
            </a:pPr>
            <a:r>
              <a:rPr lang="en-US"/>
              <a:t>DRAFT - for discussion purposes</a:t>
            </a:r>
            <a:endParaRPr lang="en-US" dirty="0"/>
          </a:p>
        </p:txBody>
      </p:sp>
      <p:sp>
        <p:nvSpPr>
          <p:cNvPr id="7" name="Slide Number Placeholder 9"/>
          <p:cNvSpPr>
            <a:spLocks noGrp="1"/>
          </p:cNvSpPr>
          <p:nvPr>
            <p:ph type="sldNum" sz="quarter" idx="16"/>
          </p:nvPr>
        </p:nvSpPr>
        <p:spPr>
          <a:xfrm>
            <a:off x="4114800" y="6492879"/>
            <a:ext cx="914400" cy="182563"/>
          </a:xfrm>
        </p:spPr>
        <p:txBody>
          <a:bodyPr/>
          <a:lstStyle>
            <a:lvl1pPr algn="ctr">
              <a:defRPr>
                <a:solidFill>
                  <a:prstClr val="white">
                    <a:lumMod val="50000"/>
                  </a:prstClr>
                </a:solidFill>
              </a:defRPr>
            </a:lvl1pPr>
          </a:lstStyle>
          <a:p>
            <a:pPr>
              <a:defRPr/>
            </a:pPr>
            <a:fld id="{FE314F18-ACE6-4D5F-8822-103C0B65D8AE}" type="slidenum">
              <a:rPr lang="en-US"/>
              <a:pPr>
                <a:defRPr/>
              </a:pPr>
              <a:t>‹#›</a:t>
            </a:fld>
            <a:endParaRPr lang="en-US" dirty="0"/>
          </a:p>
        </p:txBody>
      </p:sp>
    </p:spTree>
    <p:extLst>
      <p:ext uri="{BB962C8B-B14F-4D97-AF65-F5344CB8AC3E}">
        <p14:creationId xmlns:p14="http://schemas.microsoft.com/office/powerpoint/2010/main" val="51716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044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03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063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53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74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51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29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9883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900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17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01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229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1590" y="6400800"/>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2" y="242888"/>
            <a:ext cx="8742363" cy="369332"/>
          </a:xfrm>
        </p:spPr>
        <p:txBody>
          <a:bodyPr/>
          <a:lstStyle>
            <a:lvl1pPr>
              <a:defRPr sz="1800"/>
            </a:lvl1pPr>
          </a:lstStyle>
          <a:p>
            <a:r>
              <a:rPr lang="en-US" smtClean="0"/>
              <a:t>Click to edit Master title style</a:t>
            </a:r>
            <a:endParaRPr lang="en-US" dirty="0"/>
          </a:p>
        </p:txBody>
      </p:sp>
      <p:sp>
        <p:nvSpPr>
          <p:cNvPr id="9" name="Text Placeholder 11"/>
          <p:cNvSpPr>
            <a:spLocks noGrp="1"/>
          </p:cNvSpPr>
          <p:nvPr>
            <p:ph type="body" sz="quarter" idx="13"/>
          </p:nvPr>
        </p:nvSpPr>
        <p:spPr>
          <a:xfrm>
            <a:off x="212319" y="6254461"/>
            <a:ext cx="8686800" cy="230832"/>
          </a:xfrm>
        </p:spPr>
        <p:txBody>
          <a:bodyPr anchor="b">
            <a:noAutofit/>
          </a:bodyPr>
          <a:lstStyle>
            <a:lvl1pPr>
              <a:defRPr sz="675" baseline="0"/>
            </a:lvl1pPr>
          </a:lstStyle>
          <a:p>
            <a:pPr lvl="0"/>
            <a:r>
              <a:rPr lang="en-US" smtClean="0"/>
              <a:t>Click to edit Master text styles</a:t>
            </a:r>
          </a:p>
        </p:txBody>
      </p:sp>
      <p:sp>
        <p:nvSpPr>
          <p:cNvPr id="5" name="Date Placeholder 5"/>
          <p:cNvSpPr>
            <a:spLocks noGrp="1"/>
          </p:cNvSpPr>
          <p:nvPr>
            <p:ph type="dt" sz="half" idx="14"/>
          </p:nvPr>
        </p:nvSpPr>
        <p:spPr/>
        <p:txBody>
          <a:bodyPr lIns="0" rIns="0"/>
          <a:lstStyle>
            <a:lvl1pPr algn="r">
              <a:defRPr>
                <a:solidFill>
                  <a:prstClr val="white">
                    <a:lumMod val="50000"/>
                  </a:prstClr>
                </a:solidFill>
              </a:defRPr>
            </a:lvl1pPr>
          </a:lstStyle>
          <a:p>
            <a:pPr>
              <a:defRPr/>
            </a:pPr>
            <a:fld id="{994E21A8-BDAE-46D5-8B35-876892D2E8F6}" type="datetime2">
              <a:rPr lang="en-US"/>
              <a:pPr>
                <a:defRPr/>
              </a:pPr>
              <a:t>Friday, September 11, 2015</a:t>
            </a:fld>
            <a:endParaRPr lang="en-US" dirty="0"/>
          </a:p>
        </p:txBody>
      </p:sp>
      <p:sp>
        <p:nvSpPr>
          <p:cNvPr id="6" name="Footer Placeholder 6"/>
          <p:cNvSpPr>
            <a:spLocks noGrp="1"/>
          </p:cNvSpPr>
          <p:nvPr>
            <p:ph type="ftr" sz="quarter" idx="15"/>
          </p:nvPr>
        </p:nvSpPr>
        <p:spPr/>
        <p:txBody>
          <a:bodyPr/>
          <a:lstStyle>
            <a:lvl1pPr algn="l">
              <a:defRPr>
                <a:solidFill>
                  <a:prstClr val="white">
                    <a:lumMod val="50000"/>
                  </a:prstClr>
                </a:solidFill>
              </a:defRPr>
            </a:lvl1pPr>
          </a:lstStyle>
          <a:p>
            <a:pPr>
              <a:defRPr/>
            </a:pPr>
            <a:r>
              <a:rPr lang="en-US"/>
              <a:t>DRAFT - for discussion purposes</a:t>
            </a:r>
            <a:endParaRPr lang="en-US" dirty="0"/>
          </a:p>
        </p:txBody>
      </p:sp>
      <p:sp>
        <p:nvSpPr>
          <p:cNvPr id="7" name="Slide Number Placeholder 9"/>
          <p:cNvSpPr>
            <a:spLocks noGrp="1"/>
          </p:cNvSpPr>
          <p:nvPr>
            <p:ph type="sldNum" sz="quarter" idx="16"/>
          </p:nvPr>
        </p:nvSpPr>
        <p:spPr>
          <a:xfrm>
            <a:off x="4114800" y="6492879"/>
            <a:ext cx="914400" cy="182563"/>
          </a:xfrm>
        </p:spPr>
        <p:txBody>
          <a:bodyPr/>
          <a:lstStyle>
            <a:lvl1pPr algn="ctr">
              <a:defRPr>
                <a:solidFill>
                  <a:prstClr val="white">
                    <a:lumMod val="50000"/>
                  </a:prstClr>
                </a:solidFill>
              </a:defRPr>
            </a:lvl1pPr>
          </a:lstStyle>
          <a:p>
            <a:pPr>
              <a:defRPr/>
            </a:pPr>
            <a:fld id="{FE314F18-ACE6-4D5F-8822-103C0B65D8AE}" type="slidenum">
              <a:rPr lang="en-US"/>
              <a:pPr>
                <a:defRPr/>
              </a:pPr>
              <a:t>‹#›</a:t>
            </a:fld>
            <a:endParaRPr lang="en-US" dirty="0"/>
          </a:p>
        </p:txBody>
      </p:sp>
    </p:spTree>
    <p:extLst>
      <p:ext uri="{BB962C8B-B14F-4D97-AF65-F5344CB8AC3E}">
        <p14:creationId xmlns:p14="http://schemas.microsoft.com/office/powerpoint/2010/main" val="385115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5340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408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619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1229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784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073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094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0187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263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315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93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473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1590" y="6400800"/>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2" y="242888"/>
            <a:ext cx="8742363" cy="369332"/>
          </a:xfrm>
        </p:spPr>
        <p:txBody>
          <a:bodyPr/>
          <a:lstStyle>
            <a:lvl1pPr>
              <a:defRPr sz="1800"/>
            </a:lvl1pPr>
          </a:lstStyle>
          <a:p>
            <a:r>
              <a:rPr lang="en-US" smtClean="0"/>
              <a:t>Click to edit Master title style</a:t>
            </a:r>
            <a:endParaRPr lang="en-US" dirty="0"/>
          </a:p>
        </p:txBody>
      </p:sp>
      <p:sp>
        <p:nvSpPr>
          <p:cNvPr id="9" name="Text Placeholder 11"/>
          <p:cNvSpPr>
            <a:spLocks noGrp="1"/>
          </p:cNvSpPr>
          <p:nvPr>
            <p:ph type="body" sz="quarter" idx="13"/>
          </p:nvPr>
        </p:nvSpPr>
        <p:spPr>
          <a:xfrm>
            <a:off x="212319" y="6254461"/>
            <a:ext cx="8686800" cy="230832"/>
          </a:xfrm>
        </p:spPr>
        <p:txBody>
          <a:bodyPr anchor="b">
            <a:noAutofit/>
          </a:bodyPr>
          <a:lstStyle>
            <a:lvl1pPr>
              <a:defRPr sz="675" baseline="0"/>
            </a:lvl1pPr>
          </a:lstStyle>
          <a:p>
            <a:pPr lvl="0"/>
            <a:r>
              <a:rPr lang="en-US" smtClean="0"/>
              <a:t>Click to edit Master text styles</a:t>
            </a:r>
          </a:p>
        </p:txBody>
      </p:sp>
      <p:sp>
        <p:nvSpPr>
          <p:cNvPr id="5" name="Date Placeholder 5"/>
          <p:cNvSpPr>
            <a:spLocks noGrp="1"/>
          </p:cNvSpPr>
          <p:nvPr>
            <p:ph type="dt" sz="half" idx="14"/>
          </p:nvPr>
        </p:nvSpPr>
        <p:spPr/>
        <p:txBody>
          <a:bodyPr lIns="0" rIns="0"/>
          <a:lstStyle>
            <a:lvl1pPr algn="r">
              <a:defRPr>
                <a:solidFill>
                  <a:prstClr val="white">
                    <a:lumMod val="50000"/>
                  </a:prstClr>
                </a:solidFill>
              </a:defRPr>
            </a:lvl1pPr>
          </a:lstStyle>
          <a:p>
            <a:pPr>
              <a:defRPr/>
            </a:pPr>
            <a:fld id="{994E21A8-BDAE-46D5-8B35-876892D2E8F6}" type="datetime2">
              <a:rPr lang="en-US"/>
              <a:pPr>
                <a:defRPr/>
              </a:pPr>
              <a:t>Friday, September 11, 2015</a:t>
            </a:fld>
            <a:endParaRPr lang="en-US" dirty="0"/>
          </a:p>
        </p:txBody>
      </p:sp>
      <p:sp>
        <p:nvSpPr>
          <p:cNvPr id="6" name="Footer Placeholder 6"/>
          <p:cNvSpPr>
            <a:spLocks noGrp="1"/>
          </p:cNvSpPr>
          <p:nvPr>
            <p:ph type="ftr" sz="quarter" idx="15"/>
          </p:nvPr>
        </p:nvSpPr>
        <p:spPr/>
        <p:txBody>
          <a:bodyPr/>
          <a:lstStyle>
            <a:lvl1pPr algn="l">
              <a:defRPr>
                <a:solidFill>
                  <a:prstClr val="white">
                    <a:lumMod val="50000"/>
                  </a:prstClr>
                </a:solidFill>
              </a:defRPr>
            </a:lvl1pPr>
          </a:lstStyle>
          <a:p>
            <a:pPr>
              <a:defRPr/>
            </a:pPr>
            <a:r>
              <a:rPr lang="en-US"/>
              <a:t>DRAFT - for discussion purposes</a:t>
            </a:r>
            <a:endParaRPr lang="en-US" dirty="0"/>
          </a:p>
        </p:txBody>
      </p:sp>
      <p:sp>
        <p:nvSpPr>
          <p:cNvPr id="7" name="Slide Number Placeholder 9"/>
          <p:cNvSpPr>
            <a:spLocks noGrp="1"/>
          </p:cNvSpPr>
          <p:nvPr>
            <p:ph type="sldNum" sz="quarter" idx="16"/>
          </p:nvPr>
        </p:nvSpPr>
        <p:spPr>
          <a:xfrm>
            <a:off x="4114800" y="6492879"/>
            <a:ext cx="914400" cy="182563"/>
          </a:xfrm>
        </p:spPr>
        <p:txBody>
          <a:bodyPr/>
          <a:lstStyle>
            <a:lvl1pPr algn="ctr">
              <a:defRPr>
                <a:solidFill>
                  <a:prstClr val="white">
                    <a:lumMod val="50000"/>
                  </a:prstClr>
                </a:solidFill>
              </a:defRPr>
            </a:lvl1pPr>
          </a:lstStyle>
          <a:p>
            <a:pPr>
              <a:defRPr/>
            </a:pPr>
            <a:fld id="{FE314F18-ACE6-4D5F-8822-103C0B65D8AE}" type="slidenum">
              <a:rPr lang="en-US"/>
              <a:pPr>
                <a:defRPr/>
              </a:pPr>
              <a:t>‹#›</a:t>
            </a:fld>
            <a:endParaRPr lang="en-US" dirty="0"/>
          </a:p>
        </p:txBody>
      </p:sp>
    </p:spTree>
    <p:extLst>
      <p:ext uri="{BB962C8B-B14F-4D97-AF65-F5344CB8AC3E}">
        <p14:creationId xmlns:p14="http://schemas.microsoft.com/office/powerpoint/2010/main" val="2405790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5D8614-5392-450D-B4C9-49E85C34AC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1221706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D8614-5392-450D-B4C9-49E85C34AC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92148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D8614-5392-450D-B4C9-49E85C34AC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198694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582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5D8614-5392-450D-B4C9-49E85C34AC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426264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5D8614-5392-450D-B4C9-49E85C34AC71}"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1568456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5D8614-5392-450D-B4C9-49E85C34AC71}"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092920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D8614-5392-450D-B4C9-49E85C34AC71}"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359141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D8614-5392-450D-B4C9-49E85C34AC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29246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D8614-5392-450D-B4C9-49E85C34AC7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851589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D8614-5392-450D-B4C9-49E85C34AC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3122831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D8614-5392-450D-B4C9-49E85C34AC7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54ECF-B8BB-487B-ABD6-9DBEA1C25C06}" type="slidenum">
              <a:rPr lang="en-US" smtClean="0"/>
              <a:t>‹#›</a:t>
            </a:fld>
            <a:endParaRPr lang="en-US"/>
          </a:p>
        </p:txBody>
      </p:sp>
    </p:spTree>
    <p:extLst>
      <p:ext uri="{BB962C8B-B14F-4D97-AF65-F5344CB8AC3E}">
        <p14:creationId xmlns:p14="http://schemas.microsoft.com/office/powerpoint/2010/main" val="242267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59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189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21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14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65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6548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3215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4A842B-7DF7-40CA-B82E-F86EC5135C9A}" type="datetimeFigureOut">
              <a:rPr lang="en-US" smtClean="0">
                <a:solidFill>
                  <a:prstClr val="black">
                    <a:tint val="75000"/>
                  </a:prstClr>
                </a:solidFill>
              </a:rPr>
              <a:pPr/>
              <a:t>9/11/2015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D9FF0-66B0-4BEE-8266-C839E048E2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5200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D8614-5392-450D-B4C9-49E85C34AC71}" type="datetimeFigureOut">
              <a:rPr lang="en-US" smtClean="0"/>
              <a:t>9/11/2015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54ECF-B8BB-487B-ABD6-9DBEA1C25C06}" type="slidenum">
              <a:rPr lang="en-US" smtClean="0"/>
              <a:t>‹#›</a:t>
            </a:fld>
            <a:endParaRPr lang="en-US"/>
          </a:p>
        </p:txBody>
      </p:sp>
    </p:spTree>
    <p:extLst>
      <p:ext uri="{BB962C8B-B14F-4D97-AF65-F5344CB8AC3E}">
        <p14:creationId xmlns:p14="http://schemas.microsoft.com/office/powerpoint/2010/main" val="37987977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70152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0" y="730656"/>
            <a:ext cx="8980715" cy="1790700"/>
          </a:xfrm>
        </p:spPr>
        <p:txBody>
          <a:bodyPr>
            <a:noAutofit/>
          </a:bodyPr>
          <a:lstStyle/>
          <a:p>
            <a:r>
              <a:rPr lang="en-US" sz="6000" b="1" dirty="0">
                <a:solidFill>
                  <a:schemeClr val="bg1"/>
                </a:solidFill>
              </a:rPr>
              <a:t>College Changes Everything</a:t>
            </a:r>
          </a:p>
        </p:txBody>
      </p:sp>
      <p:sp>
        <p:nvSpPr>
          <p:cNvPr id="3" name="Subtitle 2"/>
          <p:cNvSpPr>
            <a:spLocks noGrp="1"/>
          </p:cNvSpPr>
          <p:nvPr>
            <p:ph type="subTitle" idx="1"/>
          </p:nvPr>
        </p:nvSpPr>
        <p:spPr>
          <a:xfrm>
            <a:off x="1143000" y="3151662"/>
            <a:ext cx="6858000" cy="1655762"/>
          </a:xfrm>
        </p:spPr>
        <p:txBody>
          <a:bodyPr>
            <a:normAutofit/>
          </a:bodyPr>
          <a:lstStyle/>
          <a:p>
            <a:r>
              <a:rPr lang="en-US" sz="2800" dirty="0"/>
              <a:t>Career Technical </a:t>
            </a:r>
            <a:r>
              <a:rPr lang="en-US" sz="2800"/>
              <a:t>Education </a:t>
            </a:r>
            <a:r>
              <a:rPr lang="en-US" sz="2800" smtClean="0"/>
              <a:t/>
            </a:r>
            <a:br>
              <a:rPr lang="en-US" sz="2800" smtClean="0"/>
            </a:br>
            <a:r>
              <a:rPr lang="en-US" sz="2800" smtClean="0"/>
              <a:t>Articulation </a:t>
            </a:r>
            <a:r>
              <a:rPr lang="en-US" sz="2800" dirty="0"/>
              <a:t>Agreements: </a:t>
            </a:r>
            <a:br>
              <a:rPr lang="en-US" sz="2800" dirty="0"/>
            </a:br>
            <a:r>
              <a:rPr lang="en-US" sz="2800" dirty="0"/>
              <a:t>City Colleges of Chicago</a:t>
            </a:r>
          </a:p>
        </p:txBody>
      </p:sp>
      <p:pic>
        <p:nvPicPr>
          <p:cNvPr id="5" name="Picture 4"/>
          <p:cNvPicPr>
            <a:picLocks noChangeAspect="1"/>
          </p:cNvPicPr>
          <p:nvPr/>
        </p:nvPicPr>
        <p:blipFill>
          <a:blip r:embed="rId2"/>
          <a:stretch>
            <a:fillRect/>
          </a:stretch>
        </p:blipFill>
        <p:spPr>
          <a:xfrm>
            <a:off x="3477669" y="4807424"/>
            <a:ext cx="2188662" cy="1461862"/>
          </a:xfrm>
          <a:prstGeom prst="rect">
            <a:avLst/>
          </a:prstGeom>
        </p:spPr>
      </p:pic>
    </p:spTree>
    <p:extLst>
      <p:ext uri="{BB962C8B-B14F-4D97-AF65-F5344CB8AC3E}">
        <p14:creationId xmlns:p14="http://schemas.microsoft.com/office/powerpoint/2010/main" val="64133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6842"/>
            <a:ext cx="7772400" cy="1102519"/>
          </a:xfrm>
        </p:spPr>
        <p:txBody>
          <a:bodyPr>
            <a:normAutofit/>
          </a:bodyPr>
          <a:lstStyle/>
          <a:p>
            <a:r>
              <a:rPr lang="en-US" sz="4000" dirty="0" smtClean="0"/>
              <a:t>The Actual Articulation Process</a:t>
            </a:r>
            <a:endParaRPr lang="en-US" sz="4000" dirty="0"/>
          </a:p>
        </p:txBody>
      </p:sp>
      <p:sp>
        <p:nvSpPr>
          <p:cNvPr id="3" name="Subtitle 2"/>
          <p:cNvSpPr>
            <a:spLocks noGrp="1"/>
          </p:cNvSpPr>
          <p:nvPr>
            <p:ph type="subTitle" idx="1"/>
          </p:nvPr>
        </p:nvSpPr>
        <p:spPr>
          <a:xfrm>
            <a:off x="315686" y="2265528"/>
            <a:ext cx="8512628" cy="3319128"/>
          </a:xfrm>
        </p:spPr>
        <p:txBody>
          <a:bodyPr>
            <a:noAutofit/>
          </a:bodyPr>
          <a:lstStyle/>
          <a:p>
            <a:pPr marL="342900" indent="-342900" algn="l">
              <a:buFont typeface="Arial" panose="020B0604020202020204" pitchFamily="34" charset="0"/>
              <a:buChar char="•"/>
            </a:pPr>
            <a:r>
              <a:rPr lang="en-US" sz="2800" dirty="0">
                <a:solidFill>
                  <a:schemeClr val="tx1"/>
                </a:solidFill>
              </a:rPr>
              <a:t>Received outdated curriculum</a:t>
            </a:r>
          </a:p>
          <a:p>
            <a:pPr marL="342900" indent="-342900" algn="l">
              <a:buFont typeface="Arial" panose="020B0604020202020204" pitchFamily="34" charset="0"/>
              <a:buChar char="•"/>
            </a:pPr>
            <a:r>
              <a:rPr lang="en-US" sz="2800" dirty="0">
                <a:solidFill>
                  <a:schemeClr val="tx1"/>
                </a:solidFill>
              </a:rPr>
              <a:t>Materials frequently revised</a:t>
            </a:r>
          </a:p>
          <a:p>
            <a:pPr marL="342900" indent="-342900" algn="l">
              <a:buFont typeface="Arial" panose="020B0604020202020204" pitchFamily="34" charset="0"/>
              <a:buChar char="•"/>
            </a:pPr>
            <a:r>
              <a:rPr lang="en-US" sz="2800" dirty="0">
                <a:solidFill>
                  <a:schemeClr val="tx1"/>
                </a:solidFill>
              </a:rPr>
              <a:t>Lack of prioritization</a:t>
            </a:r>
          </a:p>
          <a:p>
            <a:pPr marL="342900" indent="-342900" algn="l">
              <a:buFont typeface="Arial" panose="020B0604020202020204" pitchFamily="34" charset="0"/>
              <a:buChar char="•"/>
            </a:pPr>
            <a:r>
              <a:rPr lang="en-US" sz="2800" dirty="0">
                <a:solidFill>
                  <a:schemeClr val="tx1"/>
                </a:solidFill>
              </a:rPr>
              <a:t>Delayed signatures</a:t>
            </a:r>
          </a:p>
          <a:p>
            <a:pPr marL="342900" indent="-342900" algn="l">
              <a:buFont typeface="Arial" panose="020B0604020202020204" pitchFamily="34" charset="0"/>
              <a:buChar char="•"/>
            </a:pPr>
            <a:r>
              <a:rPr lang="en-US" sz="2800" dirty="0">
                <a:solidFill>
                  <a:schemeClr val="tx1"/>
                </a:solidFill>
              </a:rPr>
              <a:t>Internal training was required</a:t>
            </a:r>
          </a:p>
          <a:p>
            <a:pPr marL="342900" indent="-342900" algn="l">
              <a:buFont typeface="Arial" panose="020B0604020202020204" pitchFamily="34" charset="0"/>
              <a:buChar char="•"/>
            </a:pPr>
            <a:r>
              <a:rPr lang="en-US" sz="2800" dirty="0">
                <a:solidFill>
                  <a:schemeClr val="tx1"/>
                </a:solidFill>
              </a:rPr>
              <a:t>Develop credit awarding system</a:t>
            </a:r>
          </a:p>
          <a:p>
            <a:pPr marL="342900" indent="-342900" algn="l">
              <a:buFont typeface="Arial" panose="020B0604020202020204" pitchFamily="34" charset="0"/>
              <a:buChar char="•"/>
            </a:pPr>
            <a:r>
              <a:rPr lang="en-US" sz="2800" dirty="0">
                <a:solidFill>
                  <a:schemeClr val="tx1"/>
                </a:solidFill>
              </a:rPr>
              <a:t>Lack of collaboration</a:t>
            </a:r>
          </a:p>
          <a:p>
            <a:pPr marL="342900" indent="-342900" algn="l">
              <a:buFont typeface="Arial" panose="020B0604020202020204" pitchFamily="34" charset="0"/>
              <a:buChar char="•"/>
            </a:pPr>
            <a:r>
              <a:rPr lang="en-US" sz="2800" dirty="0">
                <a:solidFill>
                  <a:schemeClr val="tx1"/>
                </a:solidFill>
              </a:rPr>
              <a:t>Poor student engagement</a:t>
            </a:r>
          </a:p>
          <a:p>
            <a:pPr marL="342900" indent="-342900" algn="l">
              <a:buFont typeface="Arial" panose="020B0604020202020204" pitchFamily="34" charset="0"/>
              <a:buChar char="•"/>
            </a:pPr>
            <a:endParaRPr lang="en-US" sz="2100" dirty="0">
              <a:solidFill>
                <a:schemeClr val="tx1"/>
              </a:solidFill>
            </a:endParaRPr>
          </a:p>
        </p:txBody>
      </p:sp>
      <p:sp>
        <p:nvSpPr>
          <p:cNvPr id="4" name="Rectangle 3"/>
          <p:cNvSpPr/>
          <p:nvPr/>
        </p:nvSpPr>
        <p:spPr>
          <a:xfrm>
            <a:off x="0" y="-17683"/>
            <a:ext cx="9144000" cy="12186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19282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8364" y="2029358"/>
            <a:ext cx="1587897" cy="112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Articulation Approval</a:t>
            </a:r>
          </a:p>
        </p:txBody>
      </p:sp>
      <p:sp>
        <p:nvSpPr>
          <p:cNvPr id="5" name="Rounded Rectangle 4"/>
          <p:cNvSpPr/>
          <p:nvPr/>
        </p:nvSpPr>
        <p:spPr>
          <a:xfrm>
            <a:off x="1902853" y="2029357"/>
            <a:ext cx="7022782" cy="112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16 agreements were approved out of a goal of 23</a:t>
            </a:r>
          </a:p>
          <a:p>
            <a:pPr marL="214313" indent="-214313">
              <a:buFont typeface="Arial" panose="020B0604020202020204" pitchFamily="34" charset="0"/>
              <a:buChar char="•"/>
            </a:pPr>
            <a:r>
              <a:rPr lang="en-US" sz="2000" dirty="0" smtClean="0"/>
              <a:t>All </a:t>
            </a:r>
            <a:r>
              <a:rPr lang="en-US" sz="2000" dirty="0"/>
              <a:t>agreements were signed by CPS and CCC leadership</a:t>
            </a:r>
          </a:p>
        </p:txBody>
      </p:sp>
      <p:sp>
        <p:nvSpPr>
          <p:cNvPr id="6" name="Rounded Rectangle 5"/>
          <p:cNvSpPr/>
          <p:nvPr/>
        </p:nvSpPr>
        <p:spPr>
          <a:xfrm>
            <a:off x="218364" y="3276959"/>
            <a:ext cx="1587897" cy="121380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Marketing</a:t>
            </a:r>
          </a:p>
        </p:txBody>
      </p:sp>
      <p:sp>
        <p:nvSpPr>
          <p:cNvPr id="7" name="Rounded Rectangle 6"/>
          <p:cNvSpPr/>
          <p:nvPr/>
        </p:nvSpPr>
        <p:spPr>
          <a:xfrm>
            <a:off x="1902854" y="3276961"/>
            <a:ext cx="7022781" cy="121380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Articulation Web Page Launched</a:t>
            </a:r>
          </a:p>
          <a:p>
            <a:pPr marL="214313" indent="-214313">
              <a:buFont typeface="Arial" panose="020B0604020202020204" pitchFamily="34" charset="0"/>
              <a:buChar char="•"/>
            </a:pPr>
            <a:r>
              <a:rPr lang="en-US" sz="2000" dirty="0"/>
              <a:t>Marketing meetings and CPS and CCC</a:t>
            </a:r>
          </a:p>
          <a:p>
            <a:pPr marL="214313" indent="-214313">
              <a:buFont typeface="Arial" panose="020B0604020202020204" pitchFamily="34" charset="0"/>
              <a:buChar char="•"/>
            </a:pPr>
            <a:r>
              <a:rPr lang="en-US" sz="2000" dirty="0"/>
              <a:t>Culminating events</a:t>
            </a:r>
          </a:p>
          <a:p>
            <a:pPr marL="214313" indent="-214313">
              <a:buFont typeface="Arial" panose="020B0604020202020204" pitchFamily="34" charset="0"/>
              <a:buChar char="•"/>
            </a:pPr>
            <a:r>
              <a:rPr lang="en-US" sz="2000" dirty="0"/>
              <a:t>CCC Recruiters and Call Center trained</a:t>
            </a:r>
          </a:p>
        </p:txBody>
      </p:sp>
      <p:sp>
        <p:nvSpPr>
          <p:cNvPr id="8" name="TextBox 7"/>
          <p:cNvSpPr txBox="1"/>
          <p:nvPr/>
        </p:nvSpPr>
        <p:spPr>
          <a:xfrm>
            <a:off x="3464006" y="601740"/>
            <a:ext cx="2262158" cy="715581"/>
          </a:xfrm>
          <a:prstGeom prst="rect">
            <a:avLst/>
          </a:prstGeom>
          <a:noFill/>
        </p:spPr>
        <p:txBody>
          <a:bodyPr wrap="none" rtlCol="0">
            <a:spAutoFit/>
          </a:bodyPr>
          <a:lstStyle/>
          <a:p>
            <a:r>
              <a:rPr lang="en-US" sz="4050" dirty="0"/>
              <a:t>Successes</a:t>
            </a:r>
            <a:endParaRPr lang="en-US" sz="1350" dirty="0"/>
          </a:p>
        </p:txBody>
      </p:sp>
      <p:sp>
        <p:nvSpPr>
          <p:cNvPr id="9" name="Rounded Rectangle 8"/>
          <p:cNvSpPr/>
          <p:nvPr/>
        </p:nvSpPr>
        <p:spPr>
          <a:xfrm>
            <a:off x="218364" y="4606884"/>
            <a:ext cx="1587897" cy="1224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Data and Evaluation</a:t>
            </a:r>
          </a:p>
        </p:txBody>
      </p:sp>
      <p:sp>
        <p:nvSpPr>
          <p:cNvPr id="10" name="Rounded Rectangle 9"/>
          <p:cNvSpPr/>
          <p:nvPr/>
        </p:nvSpPr>
        <p:spPr>
          <a:xfrm>
            <a:off x="1902855" y="4606887"/>
            <a:ext cx="7022780" cy="122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CPS provided data </a:t>
            </a:r>
          </a:p>
          <a:p>
            <a:pPr marL="214313" indent="-214313">
              <a:buFont typeface="Arial" panose="020B0604020202020204" pitchFamily="34" charset="0"/>
              <a:buChar char="•"/>
            </a:pPr>
            <a:r>
              <a:rPr lang="en-US" sz="2000" dirty="0"/>
              <a:t>Internal trainings on articulation</a:t>
            </a:r>
          </a:p>
          <a:p>
            <a:pPr marL="214313" indent="-214313">
              <a:buFont typeface="Arial" panose="020B0604020202020204" pitchFamily="34" charset="0"/>
              <a:buChar char="•"/>
            </a:pPr>
            <a:r>
              <a:rPr lang="en-US" sz="2000" dirty="0"/>
              <a:t>Internal Drive established</a:t>
            </a:r>
          </a:p>
        </p:txBody>
      </p:sp>
    </p:spTree>
    <p:extLst>
      <p:ext uri="{BB962C8B-B14F-4D97-AF65-F5344CB8AC3E}">
        <p14:creationId xmlns:p14="http://schemas.microsoft.com/office/powerpoint/2010/main" val="1871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4716" y="1647218"/>
            <a:ext cx="1601544" cy="1640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Articulation Approval</a:t>
            </a:r>
          </a:p>
        </p:txBody>
      </p:sp>
      <p:sp>
        <p:nvSpPr>
          <p:cNvPr id="5" name="Rounded Rectangle 4"/>
          <p:cNvSpPr/>
          <p:nvPr/>
        </p:nvSpPr>
        <p:spPr>
          <a:xfrm>
            <a:off x="1902853" y="1647218"/>
            <a:ext cx="6626180" cy="1640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7</a:t>
            </a:r>
            <a:r>
              <a:rPr lang="en-US" sz="2000" dirty="0" smtClean="0"/>
              <a:t> </a:t>
            </a:r>
            <a:r>
              <a:rPr lang="en-US" sz="2000" dirty="0"/>
              <a:t>agreements were withdrawn</a:t>
            </a:r>
          </a:p>
          <a:p>
            <a:pPr marL="214313" indent="-214313">
              <a:buFont typeface="Arial" panose="020B0604020202020204" pitchFamily="34" charset="0"/>
              <a:buChar char="•"/>
            </a:pPr>
            <a:r>
              <a:rPr lang="en-US" sz="2000" dirty="0"/>
              <a:t>Delays in receiving internal review</a:t>
            </a:r>
          </a:p>
          <a:p>
            <a:pPr marL="214313" indent="-214313">
              <a:buFont typeface="Arial" panose="020B0604020202020204" pitchFamily="34" charset="0"/>
              <a:buChar char="•"/>
            </a:pPr>
            <a:r>
              <a:rPr lang="en-US" sz="2000" dirty="0"/>
              <a:t>6 agreements were denied</a:t>
            </a:r>
          </a:p>
          <a:p>
            <a:pPr marL="214313" indent="-214313">
              <a:buFont typeface="Arial" panose="020B0604020202020204" pitchFamily="34" charset="0"/>
              <a:buChar char="•"/>
            </a:pPr>
            <a:r>
              <a:rPr lang="en-US" sz="2000" dirty="0"/>
              <a:t>CPS Program Coordinator Cluster Meetings </a:t>
            </a:r>
          </a:p>
          <a:p>
            <a:pPr marL="214313" indent="-214313">
              <a:buFont typeface="Arial" panose="020B0604020202020204" pitchFamily="34" charset="0"/>
              <a:buChar char="•"/>
            </a:pPr>
            <a:r>
              <a:rPr lang="en-US" sz="2000" dirty="0"/>
              <a:t>Changes in Curriculum </a:t>
            </a:r>
          </a:p>
        </p:txBody>
      </p:sp>
      <p:sp>
        <p:nvSpPr>
          <p:cNvPr id="6" name="Rounded Rectangle 5"/>
          <p:cNvSpPr/>
          <p:nvPr/>
        </p:nvSpPr>
        <p:spPr>
          <a:xfrm>
            <a:off x="204716" y="3405031"/>
            <a:ext cx="1601545" cy="15586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Marketing</a:t>
            </a:r>
          </a:p>
        </p:txBody>
      </p:sp>
      <p:sp>
        <p:nvSpPr>
          <p:cNvPr id="7" name="Rounded Rectangle 6"/>
          <p:cNvSpPr/>
          <p:nvPr/>
        </p:nvSpPr>
        <p:spPr>
          <a:xfrm>
            <a:off x="1902853" y="3403625"/>
            <a:ext cx="6626180" cy="15586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Marketing toolkit</a:t>
            </a:r>
          </a:p>
          <a:p>
            <a:pPr marL="214313" indent="-214313">
              <a:buFont typeface="Arial" panose="020B0604020202020204" pitchFamily="34" charset="0"/>
              <a:buChar char="•"/>
            </a:pPr>
            <a:r>
              <a:rPr lang="en-US" sz="2000" dirty="0"/>
              <a:t>Minimal school engagement</a:t>
            </a:r>
          </a:p>
          <a:p>
            <a:pPr marL="214313" indent="-214313">
              <a:buFont typeface="Arial" panose="020B0604020202020204" pitchFamily="34" charset="0"/>
              <a:buChar char="•"/>
            </a:pPr>
            <a:r>
              <a:rPr lang="en-US" sz="2000" dirty="0"/>
              <a:t>Minimal preparation time</a:t>
            </a:r>
          </a:p>
          <a:p>
            <a:pPr marL="214313" indent="-214313">
              <a:buFont typeface="Arial" panose="020B0604020202020204" pitchFamily="34" charset="0"/>
              <a:buChar char="•"/>
            </a:pPr>
            <a:r>
              <a:rPr lang="en-US" sz="2000" dirty="0"/>
              <a:t>Minimal communication</a:t>
            </a:r>
          </a:p>
          <a:p>
            <a:pPr marL="214313" indent="-214313">
              <a:buFont typeface="Arial" panose="020B0604020202020204" pitchFamily="34" charset="0"/>
              <a:buChar char="•"/>
            </a:pPr>
            <a:r>
              <a:rPr lang="en-US" sz="2000" dirty="0"/>
              <a:t>Call campaign canceled</a:t>
            </a:r>
          </a:p>
        </p:txBody>
      </p:sp>
      <p:sp>
        <p:nvSpPr>
          <p:cNvPr id="8" name="TextBox 7"/>
          <p:cNvSpPr txBox="1"/>
          <p:nvPr/>
        </p:nvSpPr>
        <p:spPr>
          <a:xfrm>
            <a:off x="3354537" y="515945"/>
            <a:ext cx="2453429" cy="715581"/>
          </a:xfrm>
          <a:prstGeom prst="rect">
            <a:avLst/>
          </a:prstGeom>
          <a:noFill/>
        </p:spPr>
        <p:txBody>
          <a:bodyPr wrap="none" rtlCol="0">
            <a:spAutoFit/>
          </a:bodyPr>
          <a:lstStyle/>
          <a:p>
            <a:r>
              <a:rPr lang="en-US" sz="4050" dirty="0"/>
              <a:t>Challenges</a:t>
            </a:r>
            <a:endParaRPr lang="en-US" sz="1350" dirty="0"/>
          </a:p>
        </p:txBody>
      </p:sp>
      <p:sp>
        <p:nvSpPr>
          <p:cNvPr id="9" name="Rounded Rectangle 8"/>
          <p:cNvSpPr/>
          <p:nvPr/>
        </p:nvSpPr>
        <p:spPr>
          <a:xfrm>
            <a:off x="204716" y="5078086"/>
            <a:ext cx="1601544" cy="1224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Data and Evaluation</a:t>
            </a:r>
          </a:p>
        </p:txBody>
      </p:sp>
      <p:sp>
        <p:nvSpPr>
          <p:cNvPr id="10" name="Rounded Rectangle 9"/>
          <p:cNvSpPr/>
          <p:nvPr/>
        </p:nvSpPr>
        <p:spPr>
          <a:xfrm>
            <a:off x="1902853" y="5078086"/>
            <a:ext cx="6626180" cy="1224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2000" dirty="0"/>
              <a:t>Data sharing Agreement between CPS and CCC voided </a:t>
            </a:r>
          </a:p>
          <a:p>
            <a:pPr marL="214313" indent="-214313">
              <a:buFont typeface="Arial" panose="020B0604020202020204" pitchFamily="34" charset="0"/>
              <a:buChar char="•"/>
            </a:pPr>
            <a:r>
              <a:rPr lang="en-US" sz="2000" dirty="0"/>
              <a:t>Unable to acquire data for previous years</a:t>
            </a: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119508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229"/>
            <a:ext cx="8229600" cy="857250"/>
          </a:xfrm>
        </p:spPr>
        <p:txBody>
          <a:bodyPr/>
          <a:lstStyle/>
          <a:p>
            <a:r>
              <a:rPr lang="en-US" dirty="0" smtClean="0"/>
              <a:t>Goals Going Forward</a:t>
            </a:r>
            <a:endParaRPr lang="en-US" dirty="0"/>
          </a:p>
        </p:txBody>
      </p:sp>
      <p:sp>
        <p:nvSpPr>
          <p:cNvPr id="3" name="Content Placeholder 2"/>
          <p:cNvSpPr>
            <a:spLocks noGrp="1"/>
          </p:cNvSpPr>
          <p:nvPr>
            <p:ph idx="1"/>
          </p:nvPr>
        </p:nvSpPr>
        <p:spPr>
          <a:xfrm>
            <a:off x="0" y="2024743"/>
            <a:ext cx="8229600" cy="4430647"/>
          </a:xfrm>
        </p:spPr>
        <p:txBody>
          <a:bodyPr>
            <a:normAutofit/>
          </a:bodyPr>
          <a:lstStyle/>
          <a:p>
            <a:endParaRPr lang="en-US" dirty="0" smtClean="0"/>
          </a:p>
          <a:p>
            <a:r>
              <a:rPr lang="en-US" sz="2800" dirty="0" smtClean="0"/>
              <a:t>Greater effort informing staff of program value</a:t>
            </a:r>
          </a:p>
          <a:p>
            <a:r>
              <a:rPr lang="en-US" sz="2800" dirty="0" smtClean="0"/>
              <a:t>Encourage greater involvement from campus leadership</a:t>
            </a:r>
          </a:p>
          <a:p>
            <a:r>
              <a:rPr lang="en-US" sz="2800" dirty="0" smtClean="0"/>
              <a:t>Organize CTE discipline meetings between teachers</a:t>
            </a:r>
          </a:p>
          <a:p>
            <a:r>
              <a:rPr lang="en-US" sz="2800" dirty="0" smtClean="0"/>
              <a:t>Market to students prior to graduation</a:t>
            </a:r>
          </a:p>
          <a:p>
            <a:r>
              <a:rPr lang="en-US" sz="2800" dirty="0" smtClean="0"/>
              <a:t>Create a streamlined process with clear roles</a:t>
            </a:r>
          </a:p>
          <a:p>
            <a:r>
              <a:rPr lang="en-US" sz="2800" dirty="0" smtClean="0"/>
              <a:t>Create a Memorandum of Understanding</a:t>
            </a:r>
          </a:p>
          <a:p>
            <a:endParaRPr lang="en-US" dirty="0" smtClean="0"/>
          </a:p>
          <a:p>
            <a:endParaRPr lang="en-US" dirty="0"/>
          </a:p>
        </p:txBody>
      </p:sp>
      <p:sp>
        <p:nvSpPr>
          <p:cNvPr id="4" name="Rectangle 3"/>
          <p:cNvSpPr/>
          <p:nvPr/>
        </p:nvSpPr>
        <p:spPr>
          <a:xfrm>
            <a:off x="7930168" y="0"/>
            <a:ext cx="1213834"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1075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Do you want an Articulation Program?</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noAutofit/>
          </a:bodyPr>
          <a:lstStyle/>
          <a:p>
            <a:pPr marL="0" indent="0">
              <a:buNone/>
            </a:pPr>
            <a:r>
              <a:rPr lang="en-US" sz="2800" dirty="0" smtClean="0"/>
              <a:t>Consider this…</a:t>
            </a:r>
          </a:p>
          <a:p>
            <a:r>
              <a:rPr lang="en-US" sz="2800" dirty="0" smtClean="0"/>
              <a:t>Assess the need</a:t>
            </a:r>
          </a:p>
          <a:p>
            <a:r>
              <a:rPr lang="en-US" sz="2800" dirty="0" smtClean="0"/>
              <a:t>Staff involvement</a:t>
            </a:r>
          </a:p>
          <a:p>
            <a:r>
              <a:rPr lang="en-US" sz="2800" dirty="0" smtClean="0"/>
              <a:t>Support of the secondary district</a:t>
            </a:r>
          </a:p>
          <a:p>
            <a:r>
              <a:rPr lang="en-US" sz="2800" dirty="0" smtClean="0"/>
              <a:t>Curriculum involvement</a:t>
            </a:r>
          </a:p>
          <a:p>
            <a:r>
              <a:rPr lang="en-US" sz="2800" dirty="0" smtClean="0"/>
              <a:t>Leadership</a:t>
            </a:r>
            <a:r>
              <a:rPr lang="en-US" sz="2800" dirty="0"/>
              <a:t> </a:t>
            </a:r>
            <a:r>
              <a:rPr lang="en-US" sz="2800" dirty="0" smtClean="0"/>
              <a:t>support</a:t>
            </a:r>
          </a:p>
          <a:p>
            <a:r>
              <a:rPr lang="en-US" sz="2800" dirty="0" smtClean="0"/>
              <a:t>Industry partnership </a:t>
            </a:r>
          </a:p>
          <a:p>
            <a:r>
              <a:rPr lang="en-US" sz="2800" dirty="0" smtClean="0"/>
              <a:t>What will your model look like?</a:t>
            </a:r>
          </a:p>
          <a:p>
            <a:r>
              <a:rPr lang="en-US" sz="2800" dirty="0" smtClean="0"/>
              <a:t>How will you issue credit?</a:t>
            </a:r>
            <a:endParaRPr lang="en-US" sz="2800" dirty="0"/>
          </a:p>
        </p:txBody>
      </p:sp>
    </p:spTree>
    <p:extLst>
      <p:ext uri="{BB962C8B-B14F-4D97-AF65-F5344CB8AC3E}">
        <p14:creationId xmlns:p14="http://schemas.microsoft.com/office/powerpoint/2010/main" val="345614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195"/>
            <a:ext cx="8229600" cy="4082143"/>
          </a:xfrm>
          <a:solidFill>
            <a:schemeClr val="accent1">
              <a:lumMod val="75000"/>
            </a:schemeClr>
          </a:solidFill>
        </p:spPr>
        <p:txBody>
          <a:bodyPr>
            <a:normAutofit/>
          </a:bodyPr>
          <a:lstStyle/>
          <a:p>
            <a:pPr marL="0" indent="0" algn="ctr">
              <a:buNone/>
            </a:pPr>
            <a:r>
              <a:rPr lang="en-US" sz="7200" dirty="0">
                <a:solidFill>
                  <a:schemeClr val="bg1"/>
                </a:solidFill>
              </a:rPr>
              <a:t/>
            </a:r>
            <a:br>
              <a:rPr lang="en-US" sz="7200" dirty="0">
                <a:solidFill>
                  <a:schemeClr val="bg1"/>
                </a:solidFill>
              </a:rPr>
            </a:br>
            <a:r>
              <a:rPr lang="en-US" sz="8400" b="1" dirty="0">
                <a:solidFill>
                  <a:schemeClr val="bg1"/>
                </a:solidFill>
              </a:rPr>
              <a:t>Questions?</a:t>
            </a:r>
          </a:p>
        </p:txBody>
      </p:sp>
    </p:spTree>
    <p:extLst>
      <p:ext uri="{BB962C8B-B14F-4D97-AF65-F5344CB8AC3E}">
        <p14:creationId xmlns:p14="http://schemas.microsoft.com/office/powerpoint/2010/main" val="1532029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480"/>
            <a:ext cx="8229600" cy="1143000"/>
          </a:xfrm>
        </p:spPr>
        <p:txBody>
          <a:bodyPr>
            <a:normAutofit/>
          </a:bodyPr>
          <a:lstStyle/>
          <a:p>
            <a:r>
              <a:rPr lang="en-US" sz="4050" dirty="0"/>
              <a:t>For More Information</a:t>
            </a:r>
          </a:p>
        </p:txBody>
      </p:sp>
      <p:sp>
        <p:nvSpPr>
          <p:cNvPr id="3" name="Content Placeholder 2"/>
          <p:cNvSpPr>
            <a:spLocks noGrp="1"/>
          </p:cNvSpPr>
          <p:nvPr>
            <p:ph idx="1"/>
          </p:nvPr>
        </p:nvSpPr>
        <p:spPr>
          <a:xfrm>
            <a:off x="457200" y="2143539"/>
            <a:ext cx="8229600" cy="4525963"/>
          </a:xfrm>
        </p:spPr>
        <p:txBody>
          <a:bodyPr>
            <a:normAutofit/>
          </a:bodyPr>
          <a:lstStyle/>
          <a:p>
            <a:r>
              <a:rPr lang="en-US" sz="3000" dirty="0"/>
              <a:t>Contact: earlycollege@ccc.edu</a:t>
            </a:r>
          </a:p>
          <a:p>
            <a:r>
              <a:rPr lang="en-US" sz="3000" dirty="0"/>
              <a:t>Visit our website: www.ccc.edu/earlycollege</a:t>
            </a:r>
          </a:p>
        </p:txBody>
      </p:sp>
      <p:sp>
        <p:nvSpPr>
          <p:cNvPr id="4" name="Rectangle 3"/>
          <p:cNvSpPr/>
          <p:nvPr/>
        </p:nvSpPr>
        <p:spPr>
          <a:xfrm>
            <a:off x="0" y="4406521"/>
            <a:ext cx="9144000" cy="245147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68080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967" y="2006647"/>
            <a:ext cx="6742215" cy="4530631"/>
          </a:xfrm>
          <a:solidFill>
            <a:schemeClr val="bg1"/>
          </a:solidFill>
          <a:ln>
            <a:noFill/>
          </a:ln>
        </p:spPr>
        <p:txBody>
          <a:bodyPr>
            <a:noAutofit/>
          </a:bodyPr>
          <a:lstStyle/>
          <a:p>
            <a:pPr marL="0" indent="0">
              <a:buNone/>
              <a:defRPr/>
            </a:pPr>
            <a:r>
              <a:rPr lang="en-US" dirty="0">
                <a:solidFill>
                  <a:prstClr val="black"/>
                </a:solidFill>
              </a:rPr>
              <a:t>Articulation provides Chicago Public School (CPS) Career and Technical Education (CTE) students the opportunity to earn college credit based on the completion of high school career pathway courses.  College credits are awarded upon enrollment at any City Colleges of Chicago (CCC) campus.</a:t>
            </a:r>
          </a:p>
          <a:p>
            <a:pPr marL="0" indent="0">
              <a:buNone/>
              <a:defRPr/>
            </a:pPr>
            <a:endParaRPr lang="en-US" dirty="0">
              <a:solidFill>
                <a:prstClr val="black"/>
              </a:solidFill>
            </a:endParaRPr>
          </a:p>
          <a:p>
            <a:pPr marL="0" indent="0">
              <a:buNone/>
              <a:defRPr/>
            </a:pPr>
            <a:r>
              <a:rPr lang="en-US" u="sng" dirty="0">
                <a:solidFill>
                  <a:prstClr val="black"/>
                </a:solidFill>
              </a:rPr>
              <a:t>Current Status:</a:t>
            </a:r>
          </a:p>
          <a:p>
            <a:pPr marL="169069" indent="-169069">
              <a:defRPr/>
            </a:pPr>
            <a:r>
              <a:rPr lang="en-US" b="1" dirty="0"/>
              <a:t>9 </a:t>
            </a:r>
            <a:r>
              <a:rPr lang="en-US" dirty="0"/>
              <a:t>Approved CTE programs aligned to CCC College2Careers Pathways</a:t>
            </a:r>
          </a:p>
          <a:p>
            <a:pPr marL="169069" indent="-169069">
              <a:defRPr/>
            </a:pPr>
            <a:r>
              <a:rPr lang="en-US" b="1" dirty="0"/>
              <a:t>66 </a:t>
            </a:r>
            <a:r>
              <a:rPr lang="en-US" dirty="0"/>
              <a:t>CPS high schools have CTE programs</a:t>
            </a:r>
          </a:p>
        </p:txBody>
      </p:sp>
      <p:sp>
        <p:nvSpPr>
          <p:cNvPr id="35842" name="Title 1"/>
          <p:cNvSpPr>
            <a:spLocks noGrp="1"/>
          </p:cNvSpPr>
          <p:nvPr>
            <p:ph type="title"/>
          </p:nvPr>
        </p:nvSpPr>
        <p:spPr>
          <a:xfrm>
            <a:off x="2089814" y="1028700"/>
            <a:ext cx="4964373" cy="857250"/>
          </a:xfrm>
          <a:solidFill>
            <a:schemeClr val="bg1"/>
          </a:solidFill>
        </p:spPr>
        <p:txBody>
          <a:bodyPr>
            <a:noAutofit/>
          </a:bodyPr>
          <a:lstStyle/>
          <a:p>
            <a:r>
              <a:rPr lang="en-US" altLang="en-US" sz="4000" dirty="0" smtClean="0"/>
              <a:t>Articulation Overview</a:t>
            </a:r>
          </a:p>
        </p:txBody>
      </p:sp>
    </p:spTree>
    <p:extLst>
      <p:ext uri="{BB962C8B-B14F-4D97-AF65-F5344CB8AC3E}">
        <p14:creationId xmlns:p14="http://schemas.microsoft.com/office/powerpoint/2010/main" val="151500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5707"/>
            <a:ext cx="8229600" cy="1143000"/>
          </a:xfrm>
        </p:spPr>
        <p:txBody>
          <a:bodyPr>
            <a:noAutofit/>
          </a:bodyPr>
          <a:lstStyle/>
          <a:p>
            <a:pPr>
              <a:defRPr sz="1800" b="1" i="0" u="none" strike="noStrike" kern="1200" baseline="0">
                <a:solidFill>
                  <a:prstClr val="black"/>
                </a:solidFill>
                <a:latin typeface="+mn-lt"/>
                <a:ea typeface="+mn-ea"/>
                <a:cs typeface="+mn-cs"/>
              </a:defRPr>
            </a:pPr>
            <a:r>
              <a:rPr lang="en-US" sz="4000" b="1" dirty="0">
                <a:solidFill>
                  <a:prstClr val="black"/>
                </a:solidFill>
              </a:rPr>
              <a:t>23,264 CPS Students </a:t>
            </a:r>
            <a:br>
              <a:rPr lang="en-US" sz="4000" b="1" dirty="0">
                <a:solidFill>
                  <a:prstClr val="black"/>
                </a:solidFill>
              </a:rPr>
            </a:br>
            <a:r>
              <a:rPr lang="en-US" sz="4000" b="1" dirty="0">
                <a:solidFill>
                  <a:prstClr val="black"/>
                </a:solidFill>
              </a:rPr>
              <a:t>Enrolled in CTE Programs</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1974100"/>
              </p:ext>
            </p:extLst>
          </p:nvPr>
        </p:nvGraphicFramePr>
        <p:xfrm>
          <a:off x="457200" y="2118817"/>
          <a:ext cx="8004412"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83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8832" y="1102096"/>
            <a:ext cx="1335682" cy="85957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Agriculture &amp; Horticulture</a:t>
            </a:r>
          </a:p>
        </p:txBody>
      </p:sp>
      <p:sp>
        <p:nvSpPr>
          <p:cNvPr id="7" name="Rounded Rectangle 6"/>
          <p:cNvSpPr/>
          <p:nvPr/>
        </p:nvSpPr>
        <p:spPr>
          <a:xfrm>
            <a:off x="372440" y="2017251"/>
            <a:ext cx="1308466" cy="6296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dirty="0"/>
              <a:t>Broadcast Technology</a:t>
            </a:r>
            <a:endParaRPr lang="en-US" sz="1600" i="1" dirty="0"/>
          </a:p>
        </p:txBody>
      </p:sp>
      <p:sp>
        <p:nvSpPr>
          <p:cNvPr id="6" name="TextBox 5"/>
          <p:cNvSpPr txBox="1"/>
          <p:nvPr/>
        </p:nvSpPr>
        <p:spPr>
          <a:xfrm>
            <a:off x="1722859" y="1036081"/>
            <a:ext cx="2499070" cy="954107"/>
          </a:xfrm>
          <a:prstGeom prst="rect">
            <a:avLst/>
          </a:prstGeom>
          <a:solidFill>
            <a:schemeClr val="accent2">
              <a:lumMod val="40000"/>
              <a:lumOff val="60000"/>
            </a:schemeClr>
          </a:solidFill>
          <a:effectLst>
            <a:softEdge rad="12700"/>
          </a:effectLst>
        </p:spPr>
        <p:txBody>
          <a:bodyPr wrap="square">
            <a:spAutoFit/>
          </a:bodyPr>
          <a:lstStyle/>
          <a:p>
            <a:pPr marL="127397" indent="-127397">
              <a:buFont typeface="Arial" pitchFamily="34" charset="0"/>
              <a:buChar char="•"/>
              <a:defRPr/>
            </a:pPr>
            <a:r>
              <a:rPr lang="en-US" sz="1400" dirty="0"/>
              <a:t>Horticulture Science </a:t>
            </a:r>
          </a:p>
          <a:p>
            <a:pPr marL="127397" indent="-127397">
              <a:buFont typeface="Arial" pitchFamily="34" charset="0"/>
              <a:buChar char="•"/>
              <a:defRPr/>
            </a:pPr>
            <a:r>
              <a:rPr lang="en-US" sz="1400" dirty="0"/>
              <a:t>Food Science</a:t>
            </a:r>
          </a:p>
          <a:p>
            <a:pPr marL="127397" indent="-127397">
              <a:buFont typeface="Arial" pitchFamily="34" charset="0"/>
              <a:buChar char="•"/>
              <a:defRPr/>
            </a:pPr>
            <a:r>
              <a:rPr lang="en-US" sz="1400" dirty="0"/>
              <a:t>Animal Science</a:t>
            </a:r>
          </a:p>
          <a:p>
            <a:pPr marL="127397" indent="-127397">
              <a:buFont typeface="Arial" pitchFamily="34" charset="0"/>
              <a:buChar char="•"/>
              <a:defRPr/>
            </a:pPr>
            <a:r>
              <a:rPr lang="en-US" sz="1400" dirty="0"/>
              <a:t>Ag. Business &amp; Finance </a:t>
            </a:r>
            <a:endParaRPr lang="en-US" sz="1400" b="1" i="1" dirty="0"/>
          </a:p>
        </p:txBody>
      </p:sp>
      <p:sp>
        <p:nvSpPr>
          <p:cNvPr id="8" name="Rounded Rectangle 7"/>
          <p:cNvSpPr/>
          <p:nvPr/>
        </p:nvSpPr>
        <p:spPr>
          <a:xfrm>
            <a:off x="356254" y="2676250"/>
            <a:ext cx="1308466" cy="77426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600" dirty="0"/>
              <a:t>Business</a:t>
            </a:r>
            <a:endParaRPr lang="en-US" sz="1600" i="1" dirty="0"/>
          </a:p>
        </p:txBody>
      </p:sp>
      <p:sp>
        <p:nvSpPr>
          <p:cNvPr id="9" name="Rounded Rectangle 8"/>
          <p:cNvSpPr/>
          <p:nvPr/>
        </p:nvSpPr>
        <p:spPr>
          <a:xfrm>
            <a:off x="356254" y="3517124"/>
            <a:ext cx="1308466" cy="86083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400" dirty="0"/>
              <a:t>Construction &amp; Architecture</a:t>
            </a:r>
            <a:endParaRPr lang="en-US" sz="1400" i="1" dirty="0"/>
          </a:p>
        </p:txBody>
      </p:sp>
      <p:sp>
        <p:nvSpPr>
          <p:cNvPr id="10" name="Rounded Rectangle 9"/>
          <p:cNvSpPr/>
          <p:nvPr/>
        </p:nvSpPr>
        <p:spPr>
          <a:xfrm>
            <a:off x="335429" y="4412044"/>
            <a:ext cx="1308466" cy="932232"/>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Culinary &amp; Hospitality</a:t>
            </a:r>
            <a:endParaRPr lang="en-US" sz="1200" i="1" dirty="0"/>
          </a:p>
        </p:txBody>
      </p:sp>
      <p:sp>
        <p:nvSpPr>
          <p:cNvPr id="11" name="Rounded Rectangle 10"/>
          <p:cNvSpPr/>
          <p:nvPr/>
        </p:nvSpPr>
        <p:spPr>
          <a:xfrm>
            <a:off x="327433" y="5369758"/>
            <a:ext cx="1308466" cy="937165"/>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600" dirty="0"/>
              <a:t>Education &amp; Training</a:t>
            </a:r>
            <a:endParaRPr lang="en-US" sz="1200" i="1" dirty="0"/>
          </a:p>
        </p:txBody>
      </p:sp>
      <p:sp>
        <p:nvSpPr>
          <p:cNvPr id="12" name="Rounded Rectangle 11"/>
          <p:cNvSpPr/>
          <p:nvPr/>
        </p:nvSpPr>
        <p:spPr>
          <a:xfrm>
            <a:off x="4520276" y="1032111"/>
            <a:ext cx="1375556" cy="86860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Health Science</a:t>
            </a:r>
          </a:p>
        </p:txBody>
      </p:sp>
      <p:sp>
        <p:nvSpPr>
          <p:cNvPr id="13" name="Rounded Rectangle 12"/>
          <p:cNvSpPr/>
          <p:nvPr/>
        </p:nvSpPr>
        <p:spPr>
          <a:xfrm>
            <a:off x="4493143" y="1935491"/>
            <a:ext cx="1375556" cy="64477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dirty="0"/>
              <a:t>Human Services</a:t>
            </a:r>
          </a:p>
        </p:txBody>
      </p:sp>
      <p:sp>
        <p:nvSpPr>
          <p:cNvPr id="14" name="Rounded Rectangle 13"/>
          <p:cNvSpPr/>
          <p:nvPr/>
        </p:nvSpPr>
        <p:spPr>
          <a:xfrm>
            <a:off x="4507537" y="2615035"/>
            <a:ext cx="1388295" cy="101122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600" dirty="0"/>
              <a:t>Information Technology</a:t>
            </a:r>
          </a:p>
        </p:txBody>
      </p:sp>
      <p:sp>
        <p:nvSpPr>
          <p:cNvPr id="15" name="Rounded Rectangle 14"/>
          <p:cNvSpPr/>
          <p:nvPr/>
        </p:nvSpPr>
        <p:spPr>
          <a:xfrm>
            <a:off x="4486934" y="3626256"/>
            <a:ext cx="1387973" cy="78578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600" dirty="0"/>
              <a:t>Law &amp; Public Safety</a:t>
            </a:r>
          </a:p>
        </p:txBody>
      </p:sp>
      <p:sp>
        <p:nvSpPr>
          <p:cNvPr id="16" name="Rounded Rectangle 15"/>
          <p:cNvSpPr/>
          <p:nvPr/>
        </p:nvSpPr>
        <p:spPr>
          <a:xfrm>
            <a:off x="4474283" y="4439244"/>
            <a:ext cx="1388296" cy="914893"/>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350" dirty="0"/>
              <a:t>Manufacturing</a:t>
            </a:r>
          </a:p>
        </p:txBody>
      </p:sp>
      <p:sp>
        <p:nvSpPr>
          <p:cNvPr id="17" name="Rounded Rectangle 16"/>
          <p:cNvSpPr/>
          <p:nvPr/>
        </p:nvSpPr>
        <p:spPr>
          <a:xfrm>
            <a:off x="4441029" y="5485361"/>
            <a:ext cx="1421550" cy="874411"/>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350" dirty="0"/>
              <a:t>Transportation</a:t>
            </a:r>
            <a:endParaRPr lang="en-US" sz="1050" i="1" dirty="0"/>
          </a:p>
        </p:txBody>
      </p:sp>
      <p:sp>
        <p:nvSpPr>
          <p:cNvPr id="18" name="TextBox 17"/>
          <p:cNvSpPr txBox="1"/>
          <p:nvPr/>
        </p:nvSpPr>
        <p:spPr>
          <a:xfrm>
            <a:off x="1722858" y="2047454"/>
            <a:ext cx="2499071" cy="523220"/>
          </a:xfrm>
          <a:prstGeom prst="rect">
            <a:avLst/>
          </a:prstGeom>
          <a:solidFill>
            <a:schemeClr val="accent3">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b="1" dirty="0"/>
              <a:t>Broadcast Technology </a:t>
            </a:r>
          </a:p>
          <a:p>
            <a:pPr>
              <a:defRPr/>
            </a:pPr>
            <a:r>
              <a:rPr lang="en-US" sz="1400" b="1" dirty="0"/>
              <a:t>Digital Media</a:t>
            </a:r>
          </a:p>
        </p:txBody>
      </p:sp>
      <p:sp>
        <p:nvSpPr>
          <p:cNvPr id="19" name="TextBox 18"/>
          <p:cNvSpPr txBox="1"/>
          <p:nvPr/>
        </p:nvSpPr>
        <p:spPr>
          <a:xfrm>
            <a:off x="1694514" y="2703277"/>
            <a:ext cx="2527415" cy="738664"/>
          </a:xfrm>
          <a:prstGeom prst="rect">
            <a:avLst/>
          </a:prstGeom>
          <a:solidFill>
            <a:schemeClr val="accent6">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b="1" dirty="0"/>
              <a:t>Accounting </a:t>
            </a:r>
          </a:p>
          <a:p>
            <a:pPr>
              <a:defRPr/>
            </a:pPr>
            <a:r>
              <a:rPr lang="en-US" sz="1400" dirty="0"/>
              <a:t>Business Academy*</a:t>
            </a:r>
          </a:p>
          <a:p>
            <a:pPr>
              <a:defRPr/>
            </a:pPr>
            <a:r>
              <a:rPr lang="en-US" sz="1400" b="1" dirty="0"/>
              <a:t>Entrepreneurship </a:t>
            </a:r>
            <a:endParaRPr lang="en-US" sz="1400" dirty="0"/>
          </a:p>
        </p:txBody>
      </p:sp>
      <p:sp>
        <p:nvSpPr>
          <p:cNvPr id="20" name="TextBox 19"/>
          <p:cNvSpPr txBox="1"/>
          <p:nvPr/>
        </p:nvSpPr>
        <p:spPr>
          <a:xfrm>
            <a:off x="1677150" y="3517124"/>
            <a:ext cx="2544780" cy="895232"/>
          </a:xfrm>
          <a:prstGeom prst="rect">
            <a:avLst/>
          </a:prstGeom>
          <a:solidFill>
            <a:schemeClr val="accent5">
              <a:lumMod val="40000"/>
              <a:lumOff val="60000"/>
            </a:schemeClr>
          </a:solidFill>
          <a:effectLst>
            <a:softEdge rad="12700"/>
          </a:effectLst>
        </p:spPr>
        <p:txBody>
          <a:bodyPr numCol="2"/>
          <a:lstStyle>
            <a:defPPr>
              <a:defRPr lang="en-US"/>
            </a:defPPr>
            <a:lvl1pPr marL="169863" lvl="0" indent="-169863">
              <a:buFont typeface="Arial" pitchFamily="34" charset="0"/>
              <a:buChar char="•"/>
              <a:defRPr sz="1100"/>
            </a:lvl1pPr>
          </a:lstStyle>
          <a:p>
            <a:pPr>
              <a:defRPr/>
            </a:pPr>
            <a:r>
              <a:rPr lang="en-US" sz="1400" dirty="0"/>
              <a:t>Architecture</a:t>
            </a:r>
            <a:r>
              <a:rPr lang="en-US" sz="1400" b="1" dirty="0"/>
              <a:t> </a:t>
            </a:r>
          </a:p>
          <a:p>
            <a:pPr>
              <a:defRPr/>
            </a:pPr>
            <a:r>
              <a:rPr lang="en-US" sz="1400" dirty="0"/>
              <a:t>Cabinet Making</a:t>
            </a:r>
          </a:p>
          <a:p>
            <a:pPr>
              <a:defRPr/>
            </a:pPr>
            <a:r>
              <a:rPr lang="en-US" sz="1400" dirty="0"/>
              <a:t>Carpentry</a:t>
            </a:r>
          </a:p>
          <a:p>
            <a:pPr>
              <a:defRPr/>
            </a:pPr>
            <a:r>
              <a:rPr lang="en-US" sz="1400" dirty="0"/>
              <a:t>Electricity</a:t>
            </a:r>
          </a:p>
          <a:p>
            <a:pPr>
              <a:defRPr/>
            </a:pPr>
            <a:r>
              <a:rPr lang="en-US" sz="1400" dirty="0"/>
              <a:t>HVAC </a:t>
            </a:r>
          </a:p>
          <a:p>
            <a:pPr>
              <a:defRPr/>
            </a:pPr>
            <a:r>
              <a:rPr lang="en-US" sz="1400" dirty="0"/>
              <a:t>Plumbing </a:t>
            </a:r>
          </a:p>
          <a:p>
            <a:pPr>
              <a:defRPr/>
            </a:pPr>
            <a:r>
              <a:rPr lang="en-US" sz="1400" dirty="0"/>
              <a:t>Welding </a:t>
            </a:r>
          </a:p>
        </p:txBody>
      </p:sp>
      <p:sp>
        <p:nvSpPr>
          <p:cNvPr id="21" name="TextBox 20"/>
          <p:cNvSpPr txBox="1"/>
          <p:nvPr/>
        </p:nvSpPr>
        <p:spPr>
          <a:xfrm>
            <a:off x="1694514" y="4603244"/>
            <a:ext cx="2527416" cy="523220"/>
          </a:xfrm>
          <a:prstGeom prst="rect">
            <a:avLst/>
          </a:prstGeom>
          <a:solidFill>
            <a:srgbClr val="BA8CDC"/>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b="1" dirty="0"/>
              <a:t>Culinary Arts</a:t>
            </a:r>
          </a:p>
          <a:p>
            <a:pPr>
              <a:defRPr/>
            </a:pPr>
            <a:r>
              <a:rPr lang="en-US" sz="1400" dirty="0"/>
              <a:t>Hospitality Management</a:t>
            </a:r>
            <a:endParaRPr lang="en-US" sz="1400" b="1" dirty="0"/>
          </a:p>
        </p:txBody>
      </p:sp>
      <p:sp>
        <p:nvSpPr>
          <p:cNvPr id="22" name="TextBox 21"/>
          <p:cNvSpPr txBox="1"/>
          <p:nvPr/>
        </p:nvSpPr>
        <p:spPr>
          <a:xfrm>
            <a:off x="1664720" y="5480117"/>
            <a:ext cx="2557209" cy="523220"/>
          </a:xfrm>
          <a:prstGeom prst="rect">
            <a:avLst/>
          </a:prstGeom>
          <a:solidFill>
            <a:schemeClr val="bg1">
              <a:lumMod val="85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Early Childhood Education</a:t>
            </a:r>
          </a:p>
          <a:p>
            <a:pPr>
              <a:defRPr/>
            </a:pPr>
            <a:r>
              <a:rPr lang="en-US" sz="1400" dirty="0"/>
              <a:t>Teaching </a:t>
            </a:r>
            <a:endParaRPr lang="en-US" sz="1400" b="1" i="1" dirty="0"/>
          </a:p>
        </p:txBody>
      </p:sp>
      <p:sp>
        <p:nvSpPr>
          <p:cNvPr id="23" name="TextBox 22"/>
          <p:cNvSpPr txBox="1"/>
          <p:nvPr/>
        </p:nvSpPr>
        <p:spPr>
          <a:xfrm>
            <a:off x="5916881" y="946610"/>
            <a:ext cx="2739606" cy="954107"/>
          </a:xfrm>
          <a:prstGeom prst="rect">
            <a:avLst/>
          </a:prstGeom>
          <a:solidFill>
            <a:schemeClr val="accent2">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Allied Health*</a:t>
            </a:r>
          </a:p>
          <a:p>
            <a:pPr>
              <a:defRPr/>
            </a:pPr>
            <a:r>
              <a:rPr lang="en-US" sz="1400" dirty="0"/>
              <a:t>Medical and Health Careers*</a:t>
            </a:r>
          </a:p>
          <a:p>
            <a:pPr>
              <a:defRPr/>
            </a:pPr>
            <a:r>
              <a:rPr lang="en-US" sz="1400" dirty="0"/>
              <a:t>Medical Assisting* </a:t>
            </a:r>
          </a:p>
          <a:p>
            <a:pPr>
              <a:defRPr/>
            </a:pPr>
            <a:r>
              <a:rPr lang="en-US" sz="1400" dirty="0"/>
              <a:t>Practical Nursing Program</a:t>
            </a:r>
          </a:p>
        </p:txBody>
      </p:sp>
      <p:sp>
        <p:nvSpPr>
          <p:cNvPr id="24" name="TextBox 23"/>
          <p:cNvSpPr txBox="1"/>
          <p:nvPr/>
        </p:nvSpPr>
        <p:spPr>
          <a:xfrm>
            <a:off x="5916881" y="1940870"/>
            <a:ext cx="2739606" cy="523220"/>
          </a:xfrm>
          <a:prstGeom prst="rect">
            <a:avLst/>
          </a:prstGeom>
          <a:solidFill>
            <a:schemeClr val="accent3">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Barbering</a:t>
            </a:r>
          </a:p>
          <a:p>
            <a:pPr>
              <a:defRPr/>
            </a:pPr>
            <a:r>
              <a:rPr lang="en-US" sz="1400" dirty="0"/>
              <a:t>Cosmetology </a:t>
            </a:r>
          </a:p>
        </p:txBody>
      </p:sp>
      <p:sp>
        <p:nvSpPr>
          <p:cNvPr id="25" name="TextBox 24"/>
          <p:cNvSpPr txBox="1"/>
          <p:nvPr/>
        </p:nvSpPr>
        <p:spPr>
          <a:xfrm>
            <a:off x="5916436" y="2542253"/>
            <a:ext cx="2740052" cy="1169551"/>
          </a:xfrm>
          <a:prstGeom prst="rect">
            <a:avLst/>
          </a:prstGeom>
          <a:solidFill>
            <a:schemeClr val="accent6">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Cisco Networking</a:t>
            </a:r>
          </a:p>
          <a:p>
            <a:pPr>
              <a:defRPr/>
            </a:pPr>
            <a:r>
              <a:rPr lang="en-US" sz="1400" dirty="0"/>
              <a:t>Game/Computer Programming</a:t>
            </a:r>
          </a:p>
          <a:p>
            <a:pPr>
              <a:defRPr/>
            </a:pPr>
            <a:r>
              <a:rPr lang="en-US" sz="1400" b="1" dirty="0"/>
              <a:t>IT Applications</a:t>
            </a:r>
          </a:p>
          <a:p>
            <a:pPr>
              <a:defRPr/>
            </a:pPr>
            <a:r>
              <a:rPr lang="en-US" sz="1400" dirty="0"/>
              <a:t>Oracle/Database Programming</a:t>
            </a:r>
          </a:p>
          <a:p>
            <a:pPr>
              <a:defRPr/>
            </a:pPr>
            <a:r>
              <a:rPr lang="en-US" sz="1400" dirty="0"/>
              <a:t>Web Design</a:t>
            </a:r>
          </a:p>
        </p:txBody>
      </p:sp>
      <p:sp>
        <p:nvSpPr>
          <p:cNvPr id="26" name="TextBox 25"/>
          <p:cNvSpPr txBox="1"/>
          <p:nvPr/>
        </p:nvSpPr>
        <p:spPr>
          <a:xfrm>
            <a:off x="5919689" y="3836269"/>
            <a:ext cx="2736798" cy="523220"/>
          </a:xfrm>
          <a:prstGeom prst="rect">
            <a:avLst/>
          </a:prstGeom>
          <a:solidFill>
            <a:schemeClr val="accent5">
              <a:lumMod val="40000"/>
              <a:lumOff val="60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CPFTA </a:t>
            </a:r>
            <a:r>
              <a:rPr lang="en-US" sz="1400" i="1" dirty="0"/>
              <a:t>(city-wide)</a:t>
            </a:r>
          </a:p>
          <a:p>
            <a:pPr>
              <a:defRPr/>
            </a:pPr>
            <a:r>
              <a:rPr lang="en-US" sz="1400" b="1" dirty="0"/>
              <a:t>Law Academy</a:t>
            </a:r>
          </a:p>
        </p:txBody>
      </p:sp>
      <p:sp>
        <p:nvSpPr>
          <p:cNvPr id="27" name="TextBox 26"/>
          <p:cNvSpPr txBox="1"/>
          <p:nvPr/>
        </p:nvSpPr>
        <p:spPr>
          <a:xfrm>
            <a:off x="5919689" y="4435990"/>
            <a:ext cx="2736798" cy="954107"/>
          </a:xfrm>
          <a:prstGeom prst="rect">
            <a:avLst/>
          </a:prstGeom>
          <a:solidFill>
            <a:srgbClr val="BA8CDC"/>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dirty="0"/>
              <a:t>Equipment &amp; Technology Institute</a:t>
            </a:r>
          </a:p>
          <a:p>
            <a:pPr>
              <a:defRPr/>
            </a:pPr>
            <a:r>
              <a:rPr lang="en-US" sz="1400" dirty="0"/>
              <a:t>Machine Technology*</a:t>
            </a:r>
          </a:p>
          <a:p>
            <a:pPr>
              <a:defRPr/>
            </a:pPr>
            <a:r>
              <a:rPr lang="en-US" sz="1400" dirty="0"/>
              <a:t>Pre-Engineering</a:t>
            </a:r>
          </a:p>
        </p:txBody>
      </p:sp>
      <p:sp>
        <p:nvSpPr>
          <p:cNvPr id="28" name="TextBox 27"/>
          <p:cNvSpPr txBox="1"/>
          <p:nvPr/>
        </p:nvSpPr>
        <p:spPr>
          <a:xfrm>
            <a:off x="5909291" y="5431170"/>
            <a:ext cx="2747196" cy="954107"/>
          </a:xfrm>
          <a:prstGeom prst="rect">
            <a:avLst/>
          </a:prstGeom>
          <a:solidFill>
            <a:schemeClr val="bg1">
              <a:lumMod val="85000"/>
            </a:schemeClr>
          </a:solidFill>
          <a:effectLst>
            <a:softEdge rad="12700"/>
          </a:effectLst>
        </p:spPr>
        <p:txBody>
          <a:bodyPr wrap="square">
            <a:spAutoFit/>
          </a:bodyPr>
          <a:lstStyle>
            <a:defPPr>
              <a:defRPr lang="en-US"/>
            </a:defPPr>
            <a:lvl1pPr marL="169863" lvl="0" indent="-169863">
              <a:buFont typeface="Arial" pitchFamily="34" charset="0"/>
              <a:buChar char="•"/>
              <a:defRPr sz="1100"/>
            </a:lvl1pPr>
          </a:lstStyle>
          <a:p>
            <a:pPr>
              <a:defRPr/>
            </a:pPr>
            <a:r>
              <a:rPr lang="en-US" sz="1400" b="1" dirty="0"/>
              <a:t>Auto Body Repair</a:t>
            </a:r>
          </a:p>
          <a:p>
            <a:pPr>
              <a:defRPr/>
            </a:pPr>
            <a:r>
              <a:rPr lang="en-US" sz="1400" b="1" dirty="0"/>
              <a:t>Auto Technology</a:t>
            </a:r>
          </a:p>
          <a:p>
            <a:pPr>
              <a:defRPr/>
            </a:pPr>
            <a:r>
              <a:rPr lang="en-US" sz="1400" dirty="0"/>
              <a:t>Diesel Technology*</a:t>
            </a:r>
          </a:p>
          <a:p>
            <a:pPr>
              <a:defRPr/>
            </a:pPr>
            <a:r>
              <a:rPr lang="en-US" sz="1400" dirty="0"/>
              <a:t>Logistics*</a:t>
            </a:r>
          </a:p>
        </p:txBody>
      </p:sp>
      <p:sp>
        <p:nvSpPr>
          <p:cNvPr id="31" name="TextBox 30"/>
          <p:cNvSpPr txBox="1"/>
          <p:nvPr/>
        </p:nvSpPr>
        <p:spPr>
          <a:xfrm>
            <a:off x="557376" y="156074"/>
            <a:ext cx="7833815" cy="707886"/>
          </a:xfrm>
          <a:prstGeom prst="rect">
            <a:avLst/>
          </a:prstGeom>
          <a:noFill/>
        </p:spPr>
        <p:txBody>
          <a:bodyPr wrap="square" rtlCol="0">
            <a:spAutoFit/>
          </a:bodyPr>
          <a:lstStyle/>
          <a:p>
            <a:pPr algn="ctr"/>
            <a:r>
              <a:rPr lang="en-US" sz="4000" dirty="0"/>
              <a:t>CPS CTE Programs and Articulation </a:t>
            </a:r>
          </a:p>
        </p:txBody>
      </p:sp>
      <p:sp>
        <p:nvSpPr>
          <p:cNvPr id="29" name="TextBox 28"/>
          <p:cNvSpPr txBox="1"/>
          <p:nvPr/>
        </p:nvSpPr>
        <p:spPr>
          <a:xfrm>
            <a:off x="655092" y="6490911"/>
            <a:ext cx="4172804" cy="307777"/>
          </a:xfrm>
          <a:prstGeom prst="rect">
            <a:avLst/>
          </a:prstGeom>
          <a:noFill/>
        </p:spPr>
        <p:txBody>
          <a:bodyPr wrap="square" rtlCol="0">
            <a:spAutoFit/>
          </a:bodyPr>
          <a:lstStyle/>
          <a:p>
            <a:r>
              <a:rPr lang="en-US" sz="1400" dirty="0"/>
              <a:t>Pathways in bold have active articulation agreements </a:t>
            </a:r>
          </a:p>
        </p:txBody>
      </p:sp>
      <p:sp>
        <p:nvSpPr>
          <p:cNvPr id="30" name="TextBox 29"/>
          <p:cNvSpPr txBox="1"/>
          <p:nvPr/>
        </p:nvSpPr>
        <p:spPr>
          <a:xfrm>
            <a:off x="4827896" y="6487663"/>
            <a:ext cx="3563295" cy="307777"/>
          </a:xfrm>
          <a:prstGeom prst="rect">
            <a:avLst/>
          </a:prstGeom>
          <a:noFill/>
        </p:spPr>
        <p:txBody>
          <a:bodyPr wrap="square" rtlCol="0">
            <a:spAutoFit/>
          </a:bodyPr>
          <a:lstStyle/>
          <a:p>
            <a:r>
              <a:rPr lang="en-US" sz="1400" dirty="0"/>
              <a:t>*Articulation agreements are being developed</a:t>
            </a:r>
          </a:p>
        </p:txBody>
      </p:sp>
    </p:spTree>
    <p:extLst>
      <p:ext uri="{BB962C8B-B14F-4D97-AF65-F5344CB8AC3E}">
        <p14:creationId xmlns:p14="http://schemas.microsoft.com/office/powerpoint/2010/main" val="257736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7695394"/>
              </p:ext>
            </p:extLst>
          </p:nvPr>
        </p:nvGraphicFramePr>
        <p:xfrm>
          <a:off x="643151" y="1350864"/>
          <a:ext cx="7857700" cy="4759286"/>
        </p:xfrm>
        <a:graphic>
          <a:graphicData uri="http://schemas.openxmlformats.org/drawingml/2006/table">
            <a:tbl>
              <a:tblPr firstRow="1" bandRow="1">
                <a:tableStyleId>{46F890A9-2807-4EBB-B81D-B2AA78EC7F39}</a:tableStyleId>
              </a:tblPr>
              <a:tblGrid>
                <a:gridCol w="1964425"/>
                <a:gridCol w="1964425"/>
                <a:gridCol w="1964425"/>
                <a:gridCol w="1964425"/>
              </a:tblGrid>
              <a:tr h="1023503">
                <a:tc>
                  <a:txBody>
                    <a:bodyPr/>
                    <a:lstStyle/>
                    <a:p>
                      <a:pPr algn="ctr"/>
                      <a:r>
                        <a:rPr lang="en-US" sz="1800" dirty="0" smtClean="0"/>
                        <a:t/>
                      </a:r>
                      <a:br>
                        <a:rPr lang="en-US" sz="1800" dirty="0" smtClean="0"/>
                      </a:br>
                      <a:r>
                        <a:rPr lang="en-US" sz="1800" dirty="0" smtClean="0"/>
                        <a:t>CPS Program</a:t>
                      </a:r>
                      <a:endParaRPr lang="en-US" sz="1800" dirty="0"/>
                    </a:p>
                  </a:txBody>
                  <a:tcPr marL="68580" marR="68580" marT="34290" marB="34290"/>
                </a:tc>
                <a:tc>
                  <a:txBody>
                    <a:bodyPr/>
                    <a:lstStyle/>
                    <a:p>
                      <a:pPr algn="ctr"/>
                      <a:endParaRPr lang="en-US" sz="1800" dirty="0" smtClean="0"/>
                    </a:p>
                    <a:p>
                      <a:pPr algn="ctr"/>
                      <a:r>
                        <a:rPr lang="en-US" sz="1800" dirty="0" smtClean="0"/>
                        <a:t>FREE College</a:t>
                      </a:r>
                      <a:r>
                        <a:rPr lang="en-US" sz="1800" baseline="0" dirty="0" smtClean="0"/>
                        <a:t> Credits Earned</a:t>
                      </a:r>
                      <a:endParaRPr lang="en-US" sz="1800" dirty="0"/>
                    </a:p>
                  </a:txBody>
                  <a:tcPr marL="68580" marR="68580" marT="34290" marB="34290"/>
                </a:tc>
                <a:tc>
                  <a:txBody>
                    <a:bodyPr/>
                    <a:lstStyle/>
                    <a:p>
                      <a:pPr algn="ctr"/>
                      <a:endParaRPr lang="en-US" sz="1800" dirty="0" smtClean="0"/>
                    </a:p>
                    <a:p>
                      <a:pPr algn="ctr"/>
                      <a:r>
                        <a:rPr lang="en-US" sz="1800" dirty="0" smtClean="0"/>
                        <a:t>Certification/ Degree Pathway</a:t>
                      </a:r>
                      <a:endParaRPr lang="en-US" sz="1800" dirty="0"/>
                    </a:p>
                  </a:txBody>
                  <a:tcPr marL="68580" marR="68580" marT="34290" marB="34290"/>
                </a:tc>
                <a:tc>
                  <a:txBody>
                    <a:bodyPr/>
                    <a:lstStyle/>
                    <a:p>
                      <a:pPr algn="ctr"/>
                      <a:r>
                        <a:rPr lang="en-US" sz="1800" dirty="0" smtClean="0"/>
                        <a:t>Credits</a:t>
                      </a:r>
                      <a:r>
                        <a:rPr lang="en-US" sz="1800" baseline="0" dirty="0" smtClean="0"/>
                        <a:t> Required for AAS Degree Completion</a:t>
                      </a:r>
                      <a:endParaRPr lang="en-US" sz="1800" dirty="0"/>
                    </a:p>
                  </a:txBody>
                  <a:tcPr marL="68580" marR="68580" marT="34290" marB="34290"/>
                </a:tc>
              </a:tr>
              <a:tr h="415087">
                <a:tc>
                  <a:txBody>
                    <a:bodyPr/>
                    <a:lstStyle/>
                    <a:p>
                      <a:pPr algn="l"/>
                      <a:r>
                        <a:rPr lang="en-US" sz="1800" dirty="0" smtClean="0"/>
                        <a:t>Accounting</a:t>
                      </a:r>
                      <a:endParaRPr lang="en-US" sz="1800" dirty="0"/>
                    </a:p>
                  </a:txBody>
                  <a:tcPr marL="68580" marR="68580" marT="34290" marB="34290"/>
                </a:tc>
                <a:tc>
                  <a:txBody>
                    <a:bodyPr/>
                    <a:lstStyle/>
                    <a:p>
                      <a:pPr algn="ctr"/>
                      <a:r>
                        <a:rPr lang="en-US" sz="1800" dirty="0" smtClean="0"/>
                        <a:t>7</a:t>
                      </a:r>
                      <a:endParaRPr lang="en-US" sz="1800" dirty="0"/>
                    </a:p>
                  </a:txBody>
                  <a:tcPr marL="68580" marR="68580" marT="34290" marB="34290"/>
                </a:tc>
                <a:tc>
                  <a:txBody>
                    <a:bodyPr/>
                    <a:lstStyle/>
                    <a:p>
                      <a:pPr algn="ctr"/>
                      <a:r>
                        <a:rPr lang="en-US" sz="1800" dirty="0" smtClean="0"/>
                        <a:t>BC, AC, AAS</a:t>
                      </a:r>
                      <a:endParaRPr lang="en-US" sz="1800" dirty="0"/>
                    </a:p>
                  </a:txBody>
                  <a:tcPr marL="68580" marR="68580" marT="34290" marB="34290"/>
                </a:tc>
                <a:tc>
                  <a:txBody>
                    <a:bodyPr/>
                    <a:lstStyle/>
                    <a:p>
                      <a:pPr algn="ctr"/>
                      <a:r>
                        <a:rPr lang="en-US" sz="1800" dirty="0" smtClean="0"/>
                        <a:t>62</a:t>
                      </a:r>
                      <a:endParaRPr lang="en-US" sz="1800" dirty="0"/>
                    </a:p>
                  </a:txBody>
                  <a:tcPr marL="68580" marR="68580" marT="34290" marB="34290"/>
                </a:tc>
              </a:tr>
              <a:tr h="415087">
                <a:tc>
                  <a:txBody>
                    <a:bodyPr/>
                    <a:lstStyle/>
                    <a:p>
                      <a:pPr algn="l"/>
                      <a:r>
                        <a:rPr lang="en-US" sz="1800" dirty="0" smtClean="0"/>
                        <a:t>Auto Body Repair</a:t>
                      </a:r>
                    </a:p>
                  </a:txBody>
                  <a:tcPr marL="68580" marR="68580" marT="34290" marB="34290"/>
                </a:tc>
                <a:tc>
                  <a:txBody>
                    <a:bodyPr/>
                    <a:lstStyle/>
                    <a:p>
                      <a:pPr algn="ctr"/>
                      <a:r>
                        <a:rPr lang="en-US" sz="1800" dirty="0" smtClean="0"/>
                        <a:t>3</a:t>
                      </a:r>
                      <a:endParaRPr lang="en-US" sz="18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BC</a:t>
                      </a:r>
                    </a:p>
                  </a:txBody>
                  <a:tcPr marL="68580" marR="68580" marT="34290" marB="34290"/>
                </a:tc>
                <a:tc>
                  <a:txBody>
                    <a:bodyPr/>
                    <a:lstStyle/>
                    <a:p>
                      <a:pPr algn="ctr"/>
                      <a:r>
                        <a:rPr lang="en-US" sz="1800" dirty="0" smtClean="0"/>
                        <a:t>25</a:t>
                      </a:r>
                      <a:endParaRPr lang="en-US" sz="1800" dirty="0"/>
                    </a:p>
                  </a:txBody>
                  <a:tcPr marL="68580" marR="68580" marT="34290" marB="34290"/>
                </a:tc>
              </a:tr>
              <a:tr h="415087">
                <a:tc>
                  <a:txBody>
                    <a:bodyPr/>
                    <a:lstStyle/>
                    <a:p>
                      <a:pPr algn="l"/>
                      <a:r>
                        <a:rPr lang="en-US" sz="1800" dirty="0" smtClean="0"/>
                        <a:t>Auto Technology</a:t>
                      </a:r>
                      <a:endParaRPr lang="en-US" sz="1800" dirty="0"/>
                    </a:p>
                  </a:txBody>
                  <a:tcPr marL="68580" marR="68580" marT="34290" marB="34290"/>
                </a:tc>
                <a:tc>
                  <a:txBody>
                    <a:bodyPr/>
                    <a:lstStyle/>
                    <a:p>
                      <a:pPr algn="ctr"/>
                      <a:r>
                        <a:rPr lang="en-US" sz="1800" dirty="0" smtClean="0"/>
                        <a:t>12</a:t>
                      </a:r>
                      <a:endParaRPr lang="en-US" sz="1800" dirty="0"/>
                    </a:p>
                  </a:txBody>
                  <a:tcPr marL="68580" marR="68580" marT="34290" marB="34290"/>
                </a:tc>
                <a:tc>
                  <a:txBody>
                    <a:bodyPr/>
                    <a:lstStyle/>
                    <a:p>
                      <a:pPr algn="ctr"/>
                      <a:r>
                        <a:rPr lang="en-US" sz="1800" dirty="0" smtClean="0"/>
                        <a:t>BC, AC, AAS</a:t>
                      </a:r>
                      <a:endParaRPr lang="en-US" sz="1800" dirty="0"/>
                    </a:p>
                  </a:txBody>
                  <a:tcPr marL="68580" marR="68580" marT="34290" marB="34290"/>
                </a:tc>
                <a:tc>
                  <a:txBody>
                    <a:bodyPr/>
                    <a:lstStyle/>
                    <a:p>
                      <a:pPr algn="ctr"/>
                      <a:r>
                        <a:rPr lang="en-US" sz="1800" dirty="0" smtClean="0"/>
                        <a:t>66</a:t>
                      </a:r>
                      <a:endParaRPr lang="en-US" sz="1800" dirty="0"/>
                    </a:p>
                  </a:txBody>
                  <a:tcPr marL="68580" marR="68580" marT="34290" marB="34290"/>
                </a:tc>
              </a:tr>
              <a:tr h="415087">
                <a:tc>
                  <a:txBody>
                    <a:bodyPr/>
                    <a:lstStyle/>
                    <a:p>
                      <a:pPr algn="l"/>
                      <a:r>
                        <a:rPr lang="en-US" sz="1800" dirty="0" smtClean="0"/>
                        <a:t>Broadcast</a:t>
                      </a:r>
                      <a:r>
                        <a:rPr lang="en-US" sz="1800" baseline="0" dirty="0" smtClean="0"/>
                        <a:t> Tech</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c>
                  <a:txBody>
                    <a:bodyPr/>
                    <a:lstStyle/>
                    <a:p>
                      <a:pPr algn="ctr"/>
                      <a:r>
                        <a:rPr lang="en-US" sz="1800" dirty="0" smtClean="0"/>
                        <a:t>AAS</a:t>
                      </a:r>
                      <a:endParaRPr lang="en-US" sz="1800" dirty="0"/>
                    </a:p>
                  </a:txBody>
                  <a:tcPr marL="68580" marR="68580" marT="34290" marB="34290"/>
                </a:tc>
                <a:tc>
                  <a:txBody>
                    <a:bodyPr/>
                    <a:lstStyle/>
                    <a:p>
                      <a:pPr algn="ctr"/>
                      <a:r>
                        <a:rPr lang="en-US" sz="1800" dirty="0" smtClean="0"/>
                        <a:t>63</a:t>
                      </a:r>
                      <a:endParaRPr lang="en-US" sz="1800" dirty="0"/>
                    </a:p>
                  </a:txBody>
                  <a:tcPr marL="68580" marR="68580" marT="34290" marB="34290"/>
                </a:tc>
              </a:tr>
              <a:tr h="415087">
                <a:tc>
                  <a:txBody>
                    <a:bodyPr/>
                    <a:lstStyle/>
                    <a:p>
                      <a:pPr algn="l"/>
                      <a:r>
                        <a:rPr lang="en-US" sz="1800" dirty="0" smtClean="0"/>
                        <a:t>Culinary</a:t>
                      </a:r>
                      <a:r>
                        <a:rPr lang="en-US" sz="1800" baseline="0" dirty="0" smtClean="0"/>
                        <a:t> Arts</a:t>
                      </a:r>
                      <a:endParaRPr lang="en-US" sz="1800" dirty="0"/>
                    </a:p>
                  </a:txBody>
                  <a:tcPr marL="68580" marR="68580" marT="34290" marB="34290"/>
                </a:tc>
                <a:tc>
                  <a:txBody>
                    <a:bodyPr/>
                    <a:lstStyle/>
                    <a:p>
                      <a:pPr algn="ctr"/>
                      <a:r>
                        <a:rPr lang="en-US" sz="1800" dirty="0" smtClean="0"/>
                        <a:t>5</a:t>
                      </a:r>
                      <a:endParaRPr lang="en-US" sz="1800" dirty="0"/>
                    </a:p>
                  </a:txBody>
                  <a:tcPr marL="68580" marR="68580" marT="34290" marB="34290"/>
                </a:tc>
                <a:tc>
                  <a:txBody>
                    <a:bodyPr/>
                    <a:lstStyle/>
                    <a:p>
                      <a:pPr algn="ctr"/>
                      <a:r>
                        <a:rPr lang="en-US" sz="1800" dirty="0" smtClean="0"/>
                        <a:t>BC, AC, AAS</a:t>
                      </a:r>
                      <a:endParaRPr lang="en-US" sz="1800" dirty="0"/>
                    </a:p>
                  </a:txBody>
                  <a:tcPr marL="68580" marR="68580" marT="34290" marB="34290"/>
                </a:tc>
                <a:tc>
                  <a:txBody>
                    <a:bodyPr/>
                    <a:lstStyle/>
                    <a:p>
                      <a:pPr algn="ctr"/>
                      <a:r>
                        <a:rPr lang="en-US" sz="1800" dirty="0" smtClean="0"/>
                        <a:t>63</a:t>
                      </a:r>
                      <a:endParaRPr lang="en-US" sz="1800" dirty="0"/>
                    </a:p>
                  </a:txBody>
                  <a:tcPr marL="68580" marR="68580" marT="34290" marB="34290"/>
                </a:tc>
              </a:tr>
              <a:tr h="415087">
                <a:tc>
                  <a:txBody>
                    <a:bodyPr/>
                    <a:lstStyle/>
                    <a:p>
                      <a:pPr algn="l"/>
                      <a:r>
                        <a:rPr lang="en-US" sz="1800" dirty="0" smtClean="0"/>
                        <a:t>Digital Media</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BC, AAS</a:t>
                      </a:r>
                      <a:endParaRPr lang="en-US" sz="1800" dirty="0"/>
                    </a:p>
                  </a:txBody>
                  <a:tcPr marL="68580" marR="68580" marT="34290" marB="34290"/>
                </a:tc>
                <a:tc>
                  <a:txBody>
                    <a:bodyPr/>
                    <a:lstStyle/>
                    <a:p>
                      <a:pPr algn="ctr"/>
                      <a:r>
                        <a:rPr lang="en-US" sz="1800" dirty="0" smtClean="0"/>
                        <a:t>67</a:t>
                      </a:r>
                      <a:endParaRPr lang="en-US" sz="1800" dirty="0"/>
                    </a:p>
                  </a:txBody>
                  <a:tcPr marL="68580" marR="68580" marT="34290" marB="34290"/>
                </a:tc>
              </a:tr>
              <a:tr h="415087">
                <a:tc>
                  <a:txBody>
                    <a:bodyPr/>
                    <a:lstStyle/>
                    <a:p>
                      <a:pPr algn="l"/>
                      <a:r>
                        <a:rPr lang="en-US" sz="1800" dirty="0" smtClean="0"/>
                        <a:t>Entrepreneurship</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c>
                  <a:txBody>
                    <a:bodyPr/>
                    <a:lstStyle/>
                    <a:p>
                      <a:pPr algn="ctr"/>
                      <a:r>
                        <a:rPr lang="en-US" sz="1800" dirty="0" smtClean="0"/>
                        <a:t>AC</a:t>
                      </a:r>
                      <a:endParaRPr lang="en-US" sz="1800" dirty="0"/>
                    </a:p>
                  </a:txBody>
                  <a:tcPr marL="68580" marR="68580" marT="34290" marB="34290"/>
                </a:tc>
                <a:tc>
                  <a:txBody>
                    <a:bodyPr/>
                    <a:lstStyle/>
                    <a:p>
                      <a:pPr algn="ctr"/>
                      <a:r>
                        <a:rPr lang="en-US" sz="1800" dirty="0" smtClean="0"/>
                        <a:t>30</a:t>
                      </a:r>
                      <a:endParaRPr lang="en-US" sz="1800" dirty="0"/>
                    </a:p>
                  </a:txBody>
                  <a:tcPr marL="68580" marR="68580" marT="34290" marB="34290"/>
                </a:tc>
              </a:tr>
              <a:tr h="415087">
                <a:tc>
                  <a:txBody>
                    <a:bodyPr/>
                    <a:lstStyle/>
                    <a:p>
                      <a:pPr algn="l"/>
                      <a:r>
                        <a:rPr lang="en-US" sz="1800" dirty="0" smtClean="0"/>
                        <a:t>Information</a:t>
                      </a:r>
                      <a:r>
                        <a:rPr lang="en-US" sz="1800" baseline="0" dirty="0" smtClean="0"/>
                        <a:t> Tech</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c>
                  <a:txBody>
                    <a:bodyPr/>
                    <a:lstStyle/>
                    <a:p>
                      <a:pPr algn="ctr"/>
                      <a:r>
                        <a:rPr lang="en-US" sz="1800" dirty="0" smtClean="0"/>
                        <a:t>BC, AC, AAS</a:t>
                      </a:r>
                      <a:endParaRPr lang="en-US" sz="1800" dirty="0"/>
                    </a:p>
                  </a:txBody>
                  <a:tcPr marL="68580" marR="68580" marT="34290" marB="34290"/>
                </a:tc>
                <a:tc>
                  <a:txBody>
                    <a:bodyPr/>
                    <a:lstStyle/>
                    <a:p>
                      <a:pPr algn="ctr"/>
                      <a:r>
                        <a:rPr lang="en-US" sz="1800" dirty="0" smtClean="0"/>
                        <a:t>61</a:t>
                      </a:r>
                      <a:endParaRPr lang="en-US" sz="1800" dirty="0"/>
                    </a:p>
                  </a:txBody>
                  <a:tcPr marL="68580" marR="68580" marT="34290" marB="34290"/>
                </a:tc>
              </a:tr>
              <a:tr h="415087">
                <a:tc>
                  <a:txBody>
                    <a:bodyPr/>
                    <a:lstStyle/>
                    <a:p>
                      <a:pPr algn="l"/>
                      <a:r>
                        <a:rPr lang="en-US" sz="1800" dirty="0" smtClean="0"/>
                        <a:t>Law Academy</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c>
                  <a:txBody>
                    <a:bodyPr/>
                    <a:lstStyle/>
                    <a:p>
                      <a:pPr algn="ctr"/>
                      <a:r>
                        <a:rPr lang="en-US" sz="1800" dirty="0" smtClean="0"/>
                        <a:t>BC, AC, AAS</a:t>
                      </a:r>
                      <a:endParaRPr lang="en-US" sz="1800" dirty="0"/>
                    </a:p>
                  </a:txBody>
                  <a:tcPr marL="68580" marR="68580" marT="34290" marB="34290"/>
                </a:tc>
                <a:tc>
                  <a:txBody>
                    <a:bodyPr/>
                    <a:lstStyle/>
                    <a:p>
                      <a:pPr algn="ctr"/>
                      <a:r>
                        <a:rPr lang="en-US" sz="1800" dirty="0" smtClean="0"/>
                        <a:t>66</a:t>
                      </a:r>
                      <a:endParaRPr lang="en-US" sz="1800" dirty="0"/>
                    </a:p>
                  </a:txBody>
                  <a:tcPr marL="68580" marR="68580" marT="34290" marB="34290"/>
                </a:tc>
              </a:tr>
            </a:tbl>
          </a:graphicData>
        </a:graphic>
      </p:graphicFrame>
      <p:sp>
        <p:nvSpPr>
          <p:cNvPr id="3" name="TextBox 2"/>
          <p:cNvSpPr txBox="1"/>
          <p:nvPr/>
        </p:nvSpPr>
        <p:spPr>
          <a:xfrm>
            <a:off x="1457325" y="473808"/>
            <a:ext cx="6229350" cy="553998"/>
          </a:xfrm>
          <a:prstGeom prst="rect">
            <a:avLst/>
          </a:prstGeom>
          <a:noFill/>
        </p:spPr>
        <p:txBody>
          <a:bodyPr wrap="square" rtlCol="0" anchor="ctr">
            <a:spAutoFit/>
          </a:bodyPr>
          <a:lstStyle/>
          <a:p>
            <a:pPr algn="ctr"/>
            <a:r>
              <a:rPr lang="en-US" sz="3000" dirty="0">
                <a:solidFill>
                  <a:prstClr val="black"/>
                </a:solidFill>
              </a:rPr>
              <a:t>Approved Articulation Agreements</a:t>
            </a:r>
          </a:p>
        </p:txBody>
      </p:sp>
      <p:sp>
        <p:nvSpPr>
          <p:cNvPr id="4" name="TextBox 3"/>
          <p:cNvSpPr txBox="1"/>
          <p:nvPr/>
        </p:nvSpPr>
        <p:spPr>
          <a:xfrm>
            <a:off x="643152" y="6110154"/>
            <a:ext cx="7857697" cy="338554"/>
          </a:xfrm>
          <a:prstGeom prst="rect">
            <a:avLst/>
          </a:prstGeom>
          <a:noFill/>
        </p:spPr>
        <p:txBody>
          <a:bodyPr wrap="square" rtlCol="0">
            <a:spAutoFit/>
          </a:bodyPr>
          <a:lstStyle/>
          <a:p>
            <a:pPr algn="ctr"/>
            <a:r>
              <a:rPr lang="en-US" sz="1600" b="1" dirty="0">
                <a:solidFill>
                  <a:prstClr val="black"/>
                </a:solidFill>
              </a:rPr>
              <a:t>BC</a:t>
            </a:r>
            <a:r>
              <a:rPr lang="en-US" sz="1600" dirty="0">
                <a:solidFill>
                  <a:prstClr val="black"/>
                </a:solidFill>
              </a:rPr>
              <a:t> – Basic Certificate    </a:t>
            </a:r>
            <a:r>
              <a:rPr lang="en-US" sz="1600" b="1" dirty="0">
                <a:solidFill>
                  <a:prstClr val="black"/>
                </a:solidFill>
              </a:rPr>
              <a:t>AC</a:t>
            </a:r>
            <a:r>
              <a:rPr lang="en-US" sz="1600" dirty="0">
                <a:solidFill>
                  <a:prstClr val="black"/>
                </a:solidFill>
              </a:rPr>
              <a:t> – Advanced Certificate    </a:t>
            </a:r>
            <a:r>
              <a:rPr lang="en-US" sz="1600" b="1" dirty="0">
                <a:solidFill>
                  <a:prstClr val="black"/>
                </a:solidFill>
              </a:rPr>
              <a:t>AAS </a:t>
            </a:r>
            <a:r>
              <a:rPr lang="en-US" sz="1600" dirty="0">
                <a:solidFill>
                  <a:prstClr val="black"/>
                </a:solidFill>
              </a:rPr>
              <a:t>– Associates in Applied Science</a:t>
            </a:r>
          </a:p>
        </p:txBody>
      </p:sp>
    </p:spTree>
    <p:extLst>
      <p:ext uri="{BB962C8B-B14F-4D97-AF65-F5344CB8AC3E}">
        <p14:creationId xmlns:p14="http://schemas.microsoft.com/office/powerpoint/2010/main" val="82971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CTE Program 2015 Graduates</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2259460633"/>
              </p:ext>
            </p:extLst>
          </p:nvPr>
        </p:nvGraphicFramePr>
        <p:xfrm>
          <a:off x="279780" y="1842486"/>
          <a:ext cx="8584441" cy="4776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45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a:off x="2750" y="260486"/>
            <a:ext cx="2556591" cy="1769153"/>
          </a:xfrm>
          <a:prstGeom prst="flowChartDelay">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38915" name="Group 12"/>
          <p:cNvGrpSpPr>
            <a:grpSpLocks/>
          </p:cNvGrpSpPr>
          <p:nvPr/>
        </p:nvGrpSpPr>
        <p:grpSpPr bwMode="auto">
          <a:xfrm>
            <a:off x="138450" y="366911"/>
            <a:ext cx="3273036" cy="5337075"/>
            <a:chOff x="-2394" y="314"/>
            <a:chExt cx="2368" cy="3396"/>
          </a:xfrm>
        </p:grpSpPr>
        <p:sp>
          <p:nvSpPr>
            <p:cNvPr id="10" name="Rectangle 9"/>
            <p:cNvSpPr>
              <a:spLocks noChangeArrowheads="1"/>
            </p:cNvSpPr>
            <p:nvPr/>
          </p:nvSpPr>
          <p:spPr bwMode="auto">
            <a:xfrm>
              <a:off x="-2394" y="1595"/>
              <a:ext cx="2368" cy="2115"/>
            </a:xfrm>
            <a:prstGeom prst="rect">
              <a:avLst/>
            </a:prstGeom>
            <a:noFill/>
            <a:ln w="9525">
              <a:noFill/>
              <a:miter lim="800000"/>
              <a:headEnd/>
              <a:tailEnd/>
            </a:ln>
            <a:effectLst/>
          </p:spPr>
          <p:txBody>
            <a:bodyPr wrap="square" lIns="0" tIns="0" rIns="0" bIns="0" numCol="1">
              <a:spAutoFit/>
            </a:bodyPr>
            <a:lstStyle/>
            <a:p>
              <a:pPr marL="257175" indent="-257175" fontAlgn="t">
                <a:buFont typeface="Arial" panose="020B0604020202020204" pitchFamily="34" charset="0"/>
                <a:buChar char="•"/>
              </a:pPr>
              <a:r>
                <a:rPr lang="en-US" sz="2400" dirty="0">
                  <a:solidFill>
                    <a:prstClr val="black"/>
                  </a:solidFill>
                </a:rPr>
                <a:t>Accounting</a:t>
              </a:r>
            </a:p>
            <a:p>
              <a:pPr marL="257175" indent="-257175" fontAlgn="t">
                <a:buFont typeface="Arial" panose="020B0604020202020204" pitchFamily="34" charset="0"/>
                <a:buChar char="•"/>
              </a:pPr>
              <a:r>
                <a:rPr lang="en-US" sz="2400" dirty="0">
                  <a:solidFill>
                    <a:prstClr val="black"/>
                  </a:solidFill>
                </a:rPr>
                <a:t>Auto Body Repair</a:t>
              </a:r>
            </a:p>
            <a:p>
              <a:pPr marL="257175" indent="-257175" fontAlgn="t">
                <a:buFont typeface="Arial" panose="020B0604020202020204" pitchFamily="34" charset="0"/>
                <a:buChar char="•"/>
              </a:pPr>
              <a:r>
                <a:rPr lang="en-US" sz="2400" dirty="0">
                  <a:solidFill>
                    <a:prstClr val="black"/>
                  </a:solidFill>
                </a:rPr>
                <a:t>Auto Technology</a:t>
              </a:r>
            </a:p>
            <a:p>
              <a:pPr marL="257175" indent="-257175" fontAlgn="t">
                <a:buFont typeface="Arial" panose="020B0604020202020204" pitchFamily="34" charset="0"/>
                <a:buChar char="•"/>
              </a:pPr>
              <a:r>
                <a:rPr lang="en-US" sz="2400" dirty="0">
                  <a:solidFill>
                    <a:prstClr val="black"/>
                  </a:solidFill>
                </a:rPr>
                <a:t>Broadcast Tech</a:t>
              </a:r>
            </a:p>
            <a:p>
              <a:pPr marL="257175" indent="-257175" fontAlgn="t">
                <a:buFont typeface="Arial" panose="020B0604020202020204" pitchFamily="34" charset="0"/>
                <a:buChar char="•"/>
              </a:pPr>
              <a:r>
                <a:rPr lang="en-US" sz="2400" dirty="0">
                  <a:solidFill>
                    <a:prstClr val="black"/>
                  </a:solidFill>
                </a:rPr>
                <a:t>Culinary Arts</a:t>
              </a:r>
            </a:p>
            <a:p>
              <a:pPr marL="257175" indent="-257175" fontAlgn="t">
                <a:buFont typeface="Arial" panose="020B0604020202020204" pitchFamily="34" charset="0"/>
                <a:buChar char="•"/>
              </a:pPr>
              <a:r>
                <a:rPr lang="en-US" sz="2400" dirty="0">
                  <a:solidFill>
                    <a:prstClr val="black"/>
                  </a:solidFill>
                </a:rPr>
                <a:t>Digital Media</a:t>
              </a:r>
            </a:p>
            <a:p>
              <a:pPr marL="257175" indent="-257175" fontAlgn="t">
                <a:buFont typeface="Arial" panose="020B0604020202020204" pitchFamily="34" charset="0"/>
                <a:buChar char="•"/>
              </a:pPr>
              <a:r>
                <a:rPr lang="en-US" sz="2400" dirty="0">
                  <a:solidFill>
                    <a:prstClr val="black"/>
                  </a:solidFill>
                </a:rPr>
                <a:t>Entrepreneurship</a:t>
              </a:r>
            </a:p>
            <a:p>
              <a:pPr marL="257175" indent="-257175" fontAlgn="t">
                <a:buFont typeface="Arial" panose="020B0604020202020204" pitchFamily="34" charset="0"/>
                <a:buChar char="•"/>
              </a:pPr>
              <a:r>
                <a:rPr lang="en-US" sz="2400" dirty="0">
                  <a:solidFill>
                    <a:prstClr val="black"/>
                  </a:solidFill>
                </a:rPr>
                <a:t>Information Tech</a:t>
              </a:r>
            </a:p>
            <a:p>
              <a:pPr marL="257175" indent="-257175" fontAlgn="t">
                <a:buFont typeface="Arial" panose="020B0604020202020204" pitchFamily="34" charset="0"/>
                <a:buChar char="•"/>
              </a:pPr>
              <a:r>
                <a:rPr lang="en-US" sz="2400" dirty="0">
                  <a:solidFill>
                    <a:prstClr val="black"/>
                  </a:solidFill>
                </a:rPr>
                <a:t>Law Academy</a:t>
              </a:r>
            </a:p>
          </p:txBody>
        </p:sp>
        <p:sp>
          <p:nvSpPr>
            <p:cNvPr id="9" name="Rectangle 8"/>
            <p:cNvSpPr>
              <a:spLocks noChangeArrowheads="1"/>
            </p:cNvSpPr>
            <p:nvPr/>
          </p:nvSpPr>
          <p:spPr bwMode="auto">
            <a:xfrm>
              <a:off x="-2380" y="314"/>
              <a:ext cx="1367" cy="1058"/>
            </a:xfrm>
            <a:prstGeom prst="rect">
              <a:avLst/>
            </a:prstGeom>
            <a:noFill/>
            <a:ln w="9525">
              <a:noFill/>
              <a:miter lim="800000"/>
              <a:headEnd/>
              <a:tailEnd/>
            </a:ln>
            <a:effectLst/>
          </p:spPr>
          <p:txBody>
            <a:bodyPr wrap="square" lIns="0" tIns="0" rIns="0" bIns="0" anchor="b">
              <a:spAutoFit/>
            </a:bodyPr>
            <a:lstStyle/>
            <a:p>
              <a:pPr defTabSz="671513">
                <a:buSzPct val="120000"/>
                <a:defRPr/>
              </a:pPr>
              <a:r>
                <a:rPr lang="en-US" altLang="ko-KR" b="1" dirty="0">
                  <a:solidFill>
                    <a:prstClr val="black"/>
                  </a:solidFill>
                  <a:ea typeface="Gulim" pitchFamily="34" charset="-127"/>
                  <a:cs typeface="Arial" charset="0"/>
                </a:rPr>
                <a:t>Earn credit towards stackable credentials, certification and </a:t>
              </a:r>
              <a:br>
                <a:rPr lang="en-US" altLang="ko-KR" b="1" dirty="0">
                  <a:solidFill>
                    <a:prstClr val="black"/>
                  </a:solidFill>
                  <a:ea typeface="Gulim" pitchFamily="34" charset="-127"/>
                  <a:cs typeface="Arial" charset="0"/>
                </a:rPr>
              </a:br>
              <a:r>
                <a:rPr lang="en-US" altLang="ko-KR" b="1" dirty="0">
                  <a:solidFill>
                    <a:prstClr val="black"/>
                  </a:solidFill>
                  <a:ea typeface="Gulim" pitchFamily="34" charset="-127"/>
                  <a:cs typeface="Arial" charset="0"/>
                </a:rPr>
                <a:t>AAS Degree in </a:t>
              </a:r>
              <a:br>
                <a:rPr lang="en-US" altLang="ko-KR" b="1" dirty="0">
                  <a:solidFill>
                    <a:prstClr val="black"/>
                  </a:solidFill>
                  <a:ea typeface="Gulim" pitchFamily="34" charset="-127"/>
                  <a:cs typeface="Arial" charset="0"/>
                </a:rPr>
              </a:br>
              <a:r>
                <a:rPr lang="en-US" altLang="ko-KR" b="1" dirty="0">
                  <a:solidFill>
                    <a:prstClr val="black"/>
                  </a:solidFill>
                  <a:ea typeface="Gulim" pitchFamily="34" charset="-127"/>
                  <a:cs typeface="Arial" charset="0"/>
                </a:rPr>
                <a:t>9 Pathways:</a:t>
              </a:r>
            </a:p>
          </p:txBody>
        </p:sp>
      </p:grpSp>
      <p:sp>
        <p:nvSpPr>
          <p:cNvPr id="11" name="AutoShape 17"/>
          <p:cNvSpPr>
            <a:spLocks noChangeArrowheads="1"/>
          </p:cNvSpPr>
          <p:nvPr/>
        </p:nvSpPr>
        <p:spPr bwMode="auto">
          <a:xfrm rot="16200000" flipH="1">
            <a:off x="2030998" y="3298394"/>
            <a:ext cx="1745449" cy="688762"/>
          </a:xfrm>
          <a:prstGeom prst="triangle">
            <a:avLst>
              <a:gd name="adj" fmla="val 50000"/>
            </a:avLst>
          </a:prstGeom>
          <a:solidFill>
            <a:schemeClr val="accent3"/>
          </a:solidFill>
          <a:ln w="9525">
            <a:noFill/>
            <a:miter lim="800000"/>
            <a:headEnd/>
            <a:tailEnd/>
          </a:ln>
          <a:effectLst/>
        </p:spPr>
        <p:txBody>
          <a:bodyPr wrap="none" anchor="ctr"/>
          <a:lstStyle/>
          <a:p>
            <a:pPr>
              <a:defRPr/>
            </a:pPr>
            <a:endParaRPr lang="en-US" sz="1350">
              <a:solidFill>
                <a:prstClr val="black"/>
              </a:solidFill>
              <a:cs typeface="Arial" charset="0"/>
            </a:endParaRPr>
          </a:p>
        </p:txBody>
      </p:sp>
      <p:sp>
        <p:nvSpPr>
          <p:cNvPr id="13" name="Rounded Rectangle 4"/>
          <p:cNvSpPr/>
          <p:nvPr/>
        </p:nvSpPr>
        <p:spPr>
          <a:xfrm>
            <a:off x="3630304" y="1370156"/>
            <a:ext cx="2302427" cy="659484"/>
          </a:xfrm>
          <a:prstGeom prst="round2Diag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lIns="37148" tIns="37148" rIns="37148" bIns="37148" spcCol="1270" anchor="ctr"/>
          <a:lstStyle/>
          <a:p>
            <a:pPr algn="ctr" defTabSz="433388">
              <a:lnSpc>
                <a:spcPct val="90000"/>
              </a:lnSpc>
              <a:spcAft>
                <a:spcPct val="35000"/>
              </a:spcAft>
              <a:defRPr/>
            </a:pPr>
            <a:r>
              <a:rPr lang="en-US" sz="1600" b="1" dirty="0">
                <a:solidFill>
                  <a:prstClr val="white"/>
                </a:solidFill>
              </a:rPr>
              <a:t>Accounting 1</a:t>
            </a:r>
          </a:p>
          <a:p>
            <a:pPr algn="ctr" defTabSz="433388">
              <a:lnSpc>
                <a:spcPct val="90000"/>
              </a:lnSpc>
              <a:spcAft>
                <a:spcPct val="35000"/>
              </a:spcAft>
              <a:defRPr/>
            </a:pPr>
            <a:r>
              <a:rPr lang="en-US" sz="1600" b="1" dirty="0">
                <a:solidFill>
                  <a:prstClr val="white"/>
                </a:solidFill>
              </a:rPr>
              <a:t>(Grade 10)  </a:t>
            </a:r>
          </a:p>
        </p:txBody>
      </p:sp>
      <p:sp>
        <p:nvSpPr>
          <p:cNvPr id="19" name="Rounded Rectangle 4"/>
          <p:cNvSpPr/>
          <p:nvPr/>
        </p:nvSpPr>
        <p:spPr>
          <a:xfrm>
            <a:off x="3654947" y="2446546"/>
            <a:ext cx="2220454" cy="718915"/>
          </a:xfrm>
          <a:prstGeom prst="round2Diag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lIns="37148" tIns="37148" rIns="37148" bIns="37148" spcCol="1270" anchor="ctr"/>
          <a:lstStyle/>
          <a:p>
            <a:pPr algn="ctr" defTabSz="433388">
              <a:lnSpc>
                <a:spcPct val="90000"/>
              </a:lnSpc>
              <a:spcAft>
                <a:spcPct val="35000"/>
              </a:spcAft>
              <a:defRPr/>
            </a:pPr>
            <a:r>
              <a:rPr lang="en-US" sz="1600" b="1" dirty="0">
                <a:solidFill>
                  <a:prstClr val="white"/>
                </a:solidFill>
              </a:rPr>
              <a:t>Accounting 2</a:t>
            </a:r>
          </a:p>
          <a:p>
            <a:pPr algn="ctr" defTabSz="433388">
              <a:lnSpc>
                <a:spcPct val="90000"/>
              </a:lnSpc>
              <a:spcAft>
                <a:spcPct val="35000"/>
              </a:spcAft>
              <a:defRPr/>
            </a:pPr>
            <a:r>
              <a:rPr lang="en-US" sz="1600" b="1" dirty="0">
                <a:solidFill>
                  <a:prstClr val="white"/>
                </a:solidFill>
              </a:rPr>
              <a:t>(Grade 11)</a:t>
            </a:r>
          </a:p>
        </p:txBody>
      </p:sp>
      <p:sp>
        <p:nvSpPr>
          <p:cNvPr id="22" name="Rounded Rectangle 4"/>
          <p:cNvSpPr/>
          <p:nvPr/>
        </p:nvSpPr>
        <p:spPr>
          <a:xfrm>
            <a:off x="3654947" y="3492634"/>
            <a:ext cx="2298649" cy="686015"/>
          </a:xfrm>
          <a:prstGeom prst="round2Diag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lIns="37148" tIns="37148" rIns="37148" bIns="37148" spcCol="1270" anchor="ctr"/>
          <a:lstStyle/>
          <a:p>
            <a:pPr algn="ctr" defTabSz="433388">
              <a:lnSpc>
                <a:spcPct val="90000"/>
              </a:lnSpc>
              <a:spcAft>
                <a:spcPct val="35000"/>
              </a:spcAft>
              <a:defRPr/>
            </a:pPr>
            <a:r>
              <a:rPr lang="en-US" sz="1600" b="1" dirty="0">
                <a:solidFill>
                  <a:prstClr val="white"/>
                </a:solidFill>
              </a:rPr>
              <a:t>Accounting 3</a:t>
            </a:r>
          </a:p>
          <a:p>
            <a:pPr algn="ctr" defTabSz="433388">
              <a:lnSpc>
                <a:spcPct val="90000"/>
              </a:lnSpc>
              <a:spcAft>
                <a:spcPct val="35000"/>
              </a:spcAft>
              <a:defRPr/>
            </a:pPr>
            <a:r>
              <a:rPr lang="en-US" sz="1600" b="1" dirty="0">
                <a:solidFill>
                  <a:prstClr val="white"/>
                </a:solidFill>
              </a:rPr>
              <a:t>(Grade 12)</a:t>
            </a:r>
          </a:p>
        </p:txBody>
      </p:sp>
      <p:sp>
        <p:nvSpPr>
          <p:cNvPr id="28" name="Rounded Rectangle 4"/>
          <p:cNvSpPr/>
          <p:nvPr/>
        </p:nvSpPr>
        <p:spPr>
          <a:xfrm>
            <a:off x="3654947" y="4511534"/>
            <a:ext cx="2277784" cy="862170"/>
          </a:xfrm>
          <a:prstGeom prst="round2Diag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lIns="37148" tIns="37148" rIns="37148" bIns="37148" spcCol="1270" anchor="ctr"/>
          <a:lstStyle/>
          <a:p>
            <a:pPr algn="ctr" defTabSz="433388">
              <a:lnSpc>
                <a:spcPct val="90000"/>
              </a:lnSpc>
              <a:spcAft>
                <a:spcPct val="35000"/>
              </a:spcAft>
              <a:defRPr/>
            </a:pPr>
            <a:r>
              <a:rPr lang="en-US" sz="1600" b="1" dirty="0">
                <a:solidFill>
                  <a:prstClr val="white"/>
                </a:solidFill>
              </a:rPr>
              <a:t>Pass W!SE </a:t>
            </a:r>
            <a:br>
              <a:rPr lang="en-US" sz="1600" b="1" dirty="0">
                <a:solidFill>
                  <a:prstClr val="white"/>
                </a:solidFill>
              </a:rPr>
            </a:br>
            <a:r>
              <a:rPr lang="en-US" sz="1600" b="1" dirty="0">
                <a:solidFill>
                  <a:prstClr val="white"/>
                </a:solidFill>
              </a:rPr>
              <a:t>Financial Literacy Exam with grade of 75%+</a:t>
            </a:r>
          </a:p>
        </p:txBody>
      </p:sp>
      <p:grpSp>
        <p:nvGrpSpPr>
          <p:cNvPr id="29" name="Group 28"/>
          <p:cNvGrpSpPr/>
          <p:nvPr/>
        </p:nvGrpSpPr>
        <p:grpSpPr>
          <a:xfrm>
            <a:off x="4691333" y="3247935"/>
            <a:ext cx="225876" cy="188230"/>
            <a:chOff x="2474347" y="2719451"/>
            <a:chExt cx="301168" cy="250973"/>
          </a:xfrm>
          <a:solidFill>
            <a:schemeClr val="tx2">
              <a:lumMod val="75000"/>
            </a:schemeClr>
          </a:solidFill>
        </p:grpSpPr>
        <p:sp>
          <p:nvSpPr>
            <p:cNvPr id="30" name="Cross 29"/>
            <p:cNvSpPr/>
            <p:nvPr/>
          </p:nvSpPr>
          <p:spPr>
            <a:xfrm rot="5400000">
              <a:off x="2499444" y="2694354"/>
              <a:ext cx="250973" cy="301168"/>
            </a:xfrm>
            <a:prstGeom prst="plus">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defRPr/>
              </a:pPr>
              <a:endParaRPr lang="en-US" sz="1350" b="1">
                <a:solidFill>
                  <a:prstClr val="white"/>
                </a:solidFill>
              </a:endParaRPr>
            </a:p>
          </p:txBody>
        </p:sp>
        <p:sp>
          <p:nvSpPr>
            <p:cNvPr id="31" name="Cross 4"/>
            <p:cNvSpPr/>
            <p:nvPr/>
          </p:nvSpPr>
          <p:spPr>
            <a:xfrm>
              <a:off x="2534581" y="2719451"/>
              <a:ext cx="180700" cy="17568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66713">
                <a:lnSpc>
                  <a:spcPct val="90000"/>
                </a:lnSpc>
                <a:spcAft>
                  <a:spcPct val="35000"/>
                </a:spcAft>
                <a:defRPr/>
              </a:pPr>
              <a:endParaRPr lang="en-US" sz="1350" b="1" dirty="0">
                <a:solidFill>
                  <a:prstClr val="white"/>
                </a:solidFill>
              </a:endParaRPr>
            </a:p>
          </p:txBody>
        </p:sp>
      </p:grpSp>
      <p:sp>
        <p:nvSpPr>
          <p:cNvPr id="32" name="Equal 31"/>
          <p:cNvSpPr/>
          <p:nvPr/>
        </p:nvSpPr>
        <p:spPr>
          <a:xfrm>
            <a:off x="4480700" y="5344917"/>
            <a:ext cx="626277" cy="546333"/>
          </a:xfrm>
          <a:prstGeom prst="mathEqual">
            <a:avLst/>
          </a:prstGeom>
          <a:solidFill>
            <a:schemeClr val="tx2">
              <a:lumMod val="60000"/>
              <a:lumOff val="4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a:defRPr/>
            </a:pPr>
            <a:endParaRPr lang="en-US" sz="1350" b="1">
              <a:solidFill>
                <a:prstClr val="white"/>
              </a:solidFill>
            </a:endParaRPr>
          </a:p>
        </p:txBody>
      </p:sp>
      <p:sp>
        <p:nvSpPr>
          <p:cNvPr id="35" name="Rounded Rectangle 4"/>
          <p:cNvSpPr/>
          <p:nvPr/>
        </p:nvSpPr>
        <p:spPr>
          <a:xfrm>
            <a:off x="3654947" y="5899742"/>
            <a:ext cx="2280353" cy="757333"/>
          </a:xfrm>
          <a:prstGeom prst="round2Diag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lIns="37148" tIns="37148" rIns="37148" bIns="37148" spcCol="1270" anchor="ctr"/>
          <a:lstStyle/>
          <a:p>
            <a:pPr algn="ctr" defTabSz="433388">
              <a:lnSpc>
                <a:spcPct val="90000"/>
              </a:lnSpc>
              <a:spcAft>
                <a:spcPct val="35000"/>
              </a:spcAft>
              <a:defRPr/>
            </a:pPr>
            <a:r>
              <a:rPr lang="en-US" sz="1600" b="1" dirty="0">
                <a:solidFill>
                  <a:prstClr val="white"/>
                </a:solidFill>
              </a:rPr>
              <a:t>Business 111 (3 credits),</a:t>
            </a:r>
            <a:br>
              <a:rPr lang="en-US" sz="1600" b="1" dirty="0">
                <a:solidFill>
                  <a:prstClr val="white"/>
                </a:solidFill>
              </a:rPr>
            </a:br>
            <a:r>
              <a:rPr lang="en-US" sz="1600" b="1" dirty="0">
                <a:solidFill>
                  <a:prstClr val="white"/>
                </a:solidFill>
              </a:rPr>
              <a:t>Business 181 (4 credits</a:t>
            </a:r>
            <a:r>
              <a:rPr lang="en-US" sz="1350" b="1" dirty="0">
                <a:solidFill>
                  <a:prstClr val="white"/>
                </a:solidFill>
              </a:rPr>
              <a:t>)</a:t>
            </a:r>
          </a:p>
        </p:txBody>
      </p:sp>
      <p:sp>
        <p:nvSpPr>
          <p:cNvPr id="36" name="Left Brace 35"/>
          <p:cNvSpPr/>
          <p:nvPr/>
        </p:nvSpPr>
        <p:spPr>
          <a:xfrm flipH="1">
            <a:off x="6094333" y="1892554"/>
            <a:ext cx="280988" cy="2624138"/>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prstClr val="black"/>
              </a:solidFill>
            </a:endParaRPr>
          </a:p>
        </p:txBody>
      </p:sp>
      <p:sp>
        <p:nvSpPr>
          <p:cNvPr id="38" name="Left Brace 37"/>
          <p:cNvSpPr/>
          <p:nvPr/>
        </p:nvSpPr>
        <p:spPr>
          <a:xfrm flipH="1">
            <a:off x="6094333" y="5232449"/>
            <a:ext cx="280988" cy="4422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prstClr val="black"/>
              </a:solidFill>
            </a:endParaRPr>
          </a:p>
        </p:txBody>
      </p:sp>
      <p:sp>
        <p:nvSpPr>
          <p:cNvPr id="42" name="TextBox 41"/>
          <p:cNvSpPr txBox="1"/>
          <p:nvPr/>
        </p:nvSpPr>
        <p:spPr>
          <a:xfrm>
            <a:off x="3661349" y="260486"/>
            <a:ext cx="2357901" cy="1077218"/>
          </a:xfrm>
          <a:prstGeom prst="rect">
            <a:avLst/>
          </a:prstGeom>
          <a:noFill/>
        </p:spPr>
        <p:txBody>
          <a:bodyPr wrap="square">
            <a:spAutoFit/>
          </a:bodyPr>
          <a:lstStyle/>
          <a:p>
            <a:pPr algn="ctr">
              <a:defRPr/>
            </a:pPr>
            <a:r>
              <a:rPr lang="en-US" sz="3200" b="1" dirty="0">
                <a:solidFill>
                  <a:prstClr val="black"/>
                </a:solidFill>
                <a:cs typeface="Arial" charset="0"/>
              </a:rPr>
              <a:t>Example Pathway</a:t>
            </a:r>
          </a:p>
        </p:txBody>
      </p:sp>
      <p:sp>
        <p:nvSpPr>
          <p:cNvPr id="3" name="Rectangle 2"/>
          <p:cNvSpPr/>
          <p:nvPr/>
        </p:nvSpPr>
        <p:spPr>
          <a:xfrm flipH="1">
            <a:off x="7161590" y="989000"/>
            <a:ext cx="1982409" cy="491152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cs typeface="Arial" charset="0"/>
              </a:rPr>
              <a:t>By starting CTE certifications at CPS </a:t>
            </a:r>
          </a:p>
          <a:p>
            <a:pPr algn="ctr">
              <a:defRPr/>
            </a:pPr>
            <a:r>
              <a:rPr lang="en-US" sz="2000" dirty="0">
                <a:solidFill>
                  <a:prstClr val="white"/>
                </a:solidFill>
                <a:cs typeface="Arial" charset="0"/>
              </a:rPr>
              <a:t>and completing at </a:t>
            </a:r>
          </a:p>
          <a:p>
            <a:pPr algn="ctr">
              <a:defRPr/>
            </a:pPr>
            <a:r>
              <a:rPr lang="en-US" sz="2000" dirty="0">
                <a:solidFill>
                  <a:prstClr val="white"/>
                </a:solidFill>
                <a:cs typeface="Arial" charset="0"/>
              </a:rPr>
              <a:t>CCC, students will </a:t>
            </a:r>
          </a:p>
          <a:p>
            <a:pPr algn="ctr">
              <a:defRPr/>
            </a:pPr>
            <a:r>
              <a:rPr lang="en-US" sz="2000" dirty="0">
                <a:solidFill>
                  <a:prstClr val="white"/>
                </a:solidFill>
                <a:cs typeface="Arial" charset="0"/>
              </a:rPr>
              <a:t>enter the workforce faster with </a:t>
            </a:r>
          </a:p>
          <a:p>
            <a:pPr algn="ctr">
              <a:defRPr/>
            </a:pPr>
            <a:r>
              <a:rPr lang="en-US" sz="2000" dirty="0">
                <a:solidFill>
                  <a:prstClr val="white"/>
                </a:solidFill>
                <a:cs typeface="Arial" charset="0"/>
              </a:rPr>
              <a:t>employable skill</a:t>
            </a:r>
            <a:r>
              <a:rPr lang="en-US" dirty="0">
                <a:solidFill>
                  <a:prstClr val="white"/>
                </a:solidFill>
                <a:cs typeface="Arial" charset="0"/>
              </a:rPr>
              <a:t>s</a:t>
            </a:r>
            <a:r>
              <a:rPr lang="en-US" sz="1350" dirty="0">
                <a:solidFill>
                  <a:prstClr val="white"/>
                </a:solidFill>
                <a:cs typeface="Arial" charset="0"/>
              </a:rPr>
              <a:t>.</a:t>
            </a:r>
          </a:p>
        </p:txBody>
      </p:sp>
      <p:grpSp>
        <p:nvGrpSpPr>
          <p:cNvPr id="40" name="Group 39"/>
          <p:cNvGrpSpPr/>
          <p:nvPr/>
        </p:nvGrpSpPr>
        <p:grpSpPr>
          <a:xfrm>
            <a:off x="4691333" y="2157348"/>
            <a:ext cx="225876" cy="188230"/>
            <a:chOff x="2474347" y="2719451"/>
            <a:chExt cx="301168" cy="250973"/>
          </a:xfrm>
          <a:solidFill>
            <a:schemeClr val="tx2">
              <a:lumMod val="75000"/>
            </a:schemeClr>
          </a:solidFill>
        </p:grpSpPr>
        <p:sp>
          <p:nvSpPr>
            <p:cNvPr id="43" name="Cross 42"/>
            <p:cNvSpPr/>
            <p:nvPr/>
          </p:nvSpPr>
          <p:spPr>
            <a:xfrm rot="5400000">
              <a:off x="2499444" y="2694354"/>
              <a:ext cx="250973" cy="301168"/>
            </a:xfrm>
            <a:prstGeom prst="plus">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defRPr/>
              </a:pPr>
              <a:endParaRPr lang="en-US" sz="1350" b="1">
                <a:solidFill>
                  <a:prstClr val="white"/>
                </a:solidFill>
              </a:endParaRPr>
            </a:p>
          </p:txBody>
        </p:sp>
        <p:sp>
          <p:nvSpPr>
            <p:cNvPr id="44" name="Cross 4"/>
            <p:cNvSpPr/>
            <p:nvPr/>
          </p:nvSpPr>
          <p:spPr>
            <a:xfrm>
              <a:off x="2534581" y="2719451"/>
              <a:ext cx="180700" cy="17568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66713">
                <a:lnSpc>
                  <a:spcPct val="90000"/>
                </a:lnSpc>
                <a:spcAft>
                  <a:spcPct val="35000"/>
                </a:spcAft>
                <a:defRPr/>
              </a:pPr>
              <a:endParaRPr lang="en-US" sz="1350" b="1" dirty="0">
                <a:solidFill>
                  <a:prstClr val="white"/>
                </a:solidFill>
              </a:endParaRPr>
            </a:p>
          </p:txBody>
        </p:sp>
      </p:grpSp>
      <p:grpSp>
        <p:nvGrpSpPr>
          <p:cNvPr id="45" name="Group 44"/>
          <p:cNvGrpSpPr/>
          <p:nvPr/>
        </p:nvGrpSpPr>
        <p:grpSpPr>
          <a:xfrm>
            <a:off x="4691333" y="4250976"/>
            <a:ext cx="225876" cy="188230"/>
            <a:chOff x="2474347" y="2719451"/>
            <a:chExt cx="301168" cy="250973"/>
          </a:xfrm>
          <a:solidFill>
            <a:schemeClr val="tx2">
              <a:lumMod val="75000"/>
            </a:schemeClr>
          </a:solidFill>
        </p:grpSpPr>
        <p:sp>
          <p:nvSpPr>
            <p:cNvPr id="46" name="Cross 45"/>
            <p:cNvSpPr/>
            <p:nvPr/>
          </p:nvSpPr>
          <p:spPr>
            <a:xfrm rot="5400000">
              <a:off x="2499444" y="2694354"/>
              <a:ext cx="250973" cy="301168"/>
            </a:xfrm>
            <a:prstGeom prst="plus">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defRPr/>
              </a:pPr>
              <a:endParaRPr lang="en-US" sz="1350" b="1">
                <a:solidFill>
                  <a:prstClr val="white"/>
                </a:solidFill>
              </a:endParaRPr>
            </a:p>
          </p:txBody>
        </p:sp>
        <p:sp>
          <p:nvSpPr>
            <p:cNvPr id="47" name="Cross 4"/>
            <p:cNvSpPr/>
            <p:nvPr/>
          </p:nvSpPr>
          <p:spPr>
            <a:xfrm>
              <a:off x="2534581" y="2719451"/>
              <a:ext cx="180700" cy="17568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66713">
                <a:lnSpc>
                  <a:spcPct val="90000"/>
                </a:lnSpc>
                <a:spcAft>
                  <a:spcPct val="35000"/>
                </a:spcAft>
                <a:defRPr/>
              </a:pPr>
              <a:endParaRPr lang="en-US" sz="1350" b="1" dirty="0">
                <a:solidFill>
                  <a:prstClr val="white"/>
                </a:solidFill>
              </a:endParaRPr>
            </a:p>
          </p:txBody>
        </p:sp>
      </p:grpSp>
    </p:spTree>
    <p:extLst>
      <p:ext uri="{BB962C8B-B14F-4D97-AF65-F5344CB8AC3E}">
        <p14:creationId xmlns:p14="http://schemas.microsoft.com/office/powerpoint/2010/main" val="85183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0500" y="4212772"/>
            <a:ext cx="8686800" cy="2645228"/>
          </a:xfrm>
        </p:spPr>
        <p:txBody>
          <a:bodyPr/>
          <a:lstStyle/>
          <a:p>
            <a:r>
              <a:rPr lang="en-US" sz="2800" dirty="0"/>
              <a:t>CTE student must complete all of the courses in the CPS pathway</a:t>
            </a:r>
          </a:p>
          <a:p>
            <a:r>
              <a:rPr lang="en-US" sz="2800" dirty="0"/>
              <a:t>ALL CTE courses must be successfully completed in a C or Better</a:t>
            </a:r>
          </a:p>
          <a:p>
            <a:r>
              <a:rPr lang="en-US" sz="2800" dirty="0"/>
              <a:t>CTE Students must meet all CCC course prerequisites </a:t>
            </a:r>
          </a:p>
          <a:p>
            <a:r>
              <a:rPr lang="en-US" sz="2800" dirty="0"/>
              <a:t>CTE student must apply for enrollment at the City Colleges of Chicago</a:t>
            </a:r>
          </a:p>
          <a:p>
            <a:r>
              <a:rPr lang="en-US" sz="2800" dirty="0"/>
              <a:t>CTE student must present an official CPS transcript with CTE courses and final grades</a:t>
            </a:r>
          </a:p>
          <a:p>
            <a:r>
              <a:rPr lang="en-US" sz="2800" dirty="0"/>
              <a:t>CTE Student must meet with the CCC Early College Coordinator Representative</a:t>
            </a:r>
          </a:p>
        </p:txBody>
      </p:sp>
      <p:sp>
        <p:nvSpPr>
          <p:cNvPr id="4" name="Rectangle 3"/>
          <p:cNvSpPr/>
          <p:nvPr/>
        </p:nvSpPr>
        <p:spPr>
          <a:xfrm>
            <a:off x="-10319" y="0"/>
            <a:ext cx="9144000" cy="16104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90500" y="404618"/>
            <a:ext cx="8742363" cy="984585"/>
          </a:xfrm>
        </p:spPr>
        <p:txBody>
          <a:bodyPr>
            <a:noAutofit/>
          </a:bodyPr>
          <a:lstStyle/>
          <a:p>
            <a:r>
              <a:rPr lang="en-US" sz="4000" dirty="0">
                <a:solidFill>
                  <a:schemeClr val="bg1"/>
                </a:solidFill>
              </a:rPr>
              <a:t>College Credit </a:t>
            </a:r>
            <a:br>
              <a:rPr lang="en-US" sz="4000" dirty="0">
                <a:solidFill>
                  <a:schemeClr val="bg1"/>
                </a:solidFill>
              </a:rPr>
            </a:br>
            <a:r>
              <a:rPr lang="en-US" sz="4000" dirty="0">
                <a:solidFill>
                  <a:schemeClr val="bg1"/>
                </a:solidFill>
              </a:rPr>
              <a:t>Award Guidelines</a:t>
            </a:r>
          </a:p>
        </p:txBody>
      </p:sp>
    </p:spTree>
    <p:extLst>
      <p:ext uri="{BB962C8B-B14F-4D97-AF65-F5344CB8AC3E}">
        <p14:creationId xmlns:p14="http://schemas.microsoft.com/office/powerpoint/2010/main" val="2236167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8161" y="693688"/>
            <a:ext cx="5268302" cy="600164"/>
          </a:xfrm>
          <a:prstGeom prst="rect">
            <a:avLst/>
          </a:prstGeom>
          <a:noFill/>
        </p:spPr>
        <p:txBody>
          <a:bodyPr wrap="none" rtlCol="0">
            <a:spAutoFit/>
          </a:bodyPr>
          <a:lstStyle/>
          <a:p>
            <a:r>
              <a:rPr lang="en-US" sz="3300" dirty="0"/>
              <a:t>The Ideal Articulation Process</a:t>
            </a:r>
          </a:p>
        </p:txBody>
      </p:sp>
      <p:sp>
        <p:nvSpPr>
          <p:cNvPr id="3" name="TextBox 2"/>
          <p:cNvSpPr txBox="1"/>
          <p:nvPr/>
        </p:nvSpPr>
        <p:spPr>
          <a:xfrm>
            <a:off x="428281" y="1455849"/>
            <a:ext cx="8715719" cy="3108543"/>
          </a:xfrm>
          <a:prstGeom prst="rect">
            <a:avLst/>
          </a:prstGeom>
          <a:noFill/>
        </p:spPr>
        <p:txBody>
          <a:bodyPr wrap="none" rtlCol="0">
            <a:spAutoFit/>
          </a:bodyPr>
          <a:lstStyle/>
          <a:p>
            <a:pPr marL="214313" indent="-214313">
              <a:buFont typeface="Arial" panose="020B0604020202020204" pitchFamily="34" charset="0"/>
              <a:buChar char="•"/>
            </a:pPr>
            <a:r>
              <a:rPr lang="en-US" sz="2800" dirty="0"/>
              <a:t>CPS submits curriculum to CCC District Office</a:t>
            </a:r>
          </a:p>
          <a:p>
            <a:pPr marL="214313" indent="-214313">
              <a:buFont typeface="Arial" panose="020B0604020202020204" pitchFamily="34" charset="0"/>
              <a:buChar char="•"/>
            </a:pPr>
            <a:r>
              <a:rPr lang="en-US" sz="2800" dirty="0"/>
              <a:t>CCC District sends curriculum to Dean</a:t>
            </a:r>
          </a:p>
          <a:p>
            <a:pPr marL="214313" indent="-214313">
              <a:buFont typeface="Arial" panose="020B0604020202020204" pitchFamily="34" charset="0"/>
              <a:buChar char="•"/>
            </a:pPr>
            <a:r>
              <a:rPr lang="en-US" sz="2800" dirty="0"/>
              <a:t>Dean sends curriculum to faculty for review and approval</a:t>
            </a:r>
          </a:p>
          <a:p>
            <a:pPr marL="214313" indent="-214313">
              <a:buFont typeface="Arial" panose="020B0604020202020204" pitchFamily="34" charset="0"/>
              <a:buChar char="•"/>
            </a:pPr>
            <a:r>
              <a:rPr lang="en-US" sz="2800" dirty="0"/>
              <a:t>CCC receives a response with aligning courses</a:t>
            </a:r>
          </a:p>
          <a:p>
            <a:pPr marL="214313" indent="-214313">
              <a:buFont typeface="Arial" panose="020B0604020202020204" pitchFamily="34" charset="0"/>
              <a:buChar char="•"/>
            </a:pPr>
            <a:r>
              <a:rPr lang="en-US" sz="2800" dirty="0"/>
              <a:t>Articulation drafted and signed by CCC and CPS</a:t>
            </a:r>
          </a:p>
          <a:p>
            <a:pPr marL="214313" indent="-214313">
              <a:buFont typeface="Arial" panose="020B0604020202020204" pitchFamily="34" charset="0"/>
              <a:buChar char="•"/>
            </a:pPr>
            <a:r>
              <a:rPr lang="en-US" sz="2800" dirty="0"/>
              <a:t>Marketing materials are created for dissemination</a:t>
            </a:r>
          </a:p>
          <a:p>
            <a:pPr marL="214313" indent="-214313">
              <a:buFont typeface="Arial" panose="020B0604020202020204" pitchFamily="34" charset="0"/>
              <a:buChar char="•"/>
            </a:pPr>
            <a:r>
              <a:rPr lang="en-US" sz="2800" dirty="0"/>
              <a:t>Students apply for and receive credit</a:t>
            </a:r>
          </a:p>
        </p:txBody>
      </p:sp>
      <p:sp>
        <p:nvSpPr>
          <p:cNvPr id="4" name="Rectangle 3"/>
          <p:cNvSpPr/>
          <p:nvPr/>
        </p:nvSpPr>
        <p:spPr>
          <a:xfrm>
            <a:off x="0" y="4726390"/>
            <a:ext cx="9144000" cy="213161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589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758</Words>
  <Application>Microsoft Office PowerPoint</Application>
  <PresentationFormat>On-screen Show (4:3)</PresentationFormat>
  <Paragraphs>212</Paragraphs>
  <Slides>16</Slides>
  <Notes>3</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1_Office Theme</vt:lpstr>
      <vt:lpstr>2_Office Theme</vt:lpstr>
      <vt:lpstr>3_Office Theme</vt:lpstr>
      <vt:lpstr>Office Theme</vt:lpstr>
      <vt:lpstr>College Changes Everything</vt:lpstr>
      <vt:lpstr>Articulation Overview</vt:lpstr>
      <vt:lpstr>23,264 CPS Students  Enrolled in CTE Programs</vt:lpstr>
      <vt:lpstr>PowerPoint Presentation</vt:lpstr>
      <vt:lpstr>PowerPoint Presentation</vt:lpstr>
      <vt:lpstr>CTE Program 2015 Graduates</vt:lpstr>
      <vt:lpstr>PowerPoint Presentation</vt:lpstr>
      <vt:lpstr>College Credit  Award Guidelines</vt:lpstr>
      <vt:lpstr>PowerPoint Presentation</vt:lpstr>
      <vt:lpstr>The Actual Articulation Process</vt:lpstr>
      <vt:lpstr>PowerPoint Presentation</vt:lpstr>
      <vt:lpstr>PowerPoint Presentation</vt:lpstr>
      <vt:lpstr>Goals Going Forward</vt:lpstr>
      <vt:lpstr>Do you want an Articulation Program?</vt:lpstr>
      <vt:lpstr>PowerPoint Presentation</vt:lpstr>
      <vt:lpstr>For More Information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Changes Everything</dc:title>
  <dc:creator>Ajha Bixter</dc:creator>
  <cp:lastModifiedBy>Sam Nelson</cp:lastModifiedBy>
  <cp:revision>60</cp:revision>
  <cp:lastPrinted>2015-06-11T15:37:45Z</cp:lastPrinted>
  <dcterms:created xsi:type="dcterms:W3CDTF">2015-06-11T15:19:24Z</dcterms:created>
  <dcterms:modified xsi:type="dcterms:W3CDTF">2015-09-11T15:26:45Z</dcterms:modified>
</cp:coreProperties>
</file>